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0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2" r:id="rId3"/>
    <p:sldId id="257" r:id="rId4"/>
    <p:sldId id="263" r:id="rId5"/>
    <p:sldId id="258" r:id="rId6"/>
    <p:sldId id="264" r:id="rId7"/>
    <p:sldId id="259" r:id="rId8"/>
    <p:sldId id="265" r:id="rId9"/>
    <p:sldId id="268" r:id="rId10"/>
    <p:sldId id="269" r:id="rId11"/>
    <p:sldId id="261" r:id="rId12"/>
    <p:sldId id="267" r:id="rId13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7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762" y="5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360F32B-FD0A-41B2-958F-005CC7A27057}" type="datetimeFigureOut">
              <a:rPr lang="fr-FR"/>
              <a:pPr>
                <a:defRPr/>
              </a:pPr>
              <a:t>11/11/2019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D25651-0AF6-412D-B7B8-F54D969DF84D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EB1614-195F-40F6-A3EC-571613EB77AA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609A510-B8A3-4361-88B0-4EDBC11DE19F}" type="slidenum">
              <a:rPr lang="fr-FR" altLang="fr-FR"/>
              <a:pPr/>
              <a:t>1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2150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F403BEA-DC88-4650-AB28-C195F6B55006}" type="slidenum">
              <a:rPr lang="fr-FR" altLang="fr-FR"/>
              <a:pPr/>
              <a:t>3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9CE02AB-A47C-44C4-A1EE-F382A879A418}" type="slidenum">
              <a:rPr lang="fr-FR" altLang="fr-FR"/>
              <a:pPr/>
              <a:t>5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78CC09A-4B18-4B8F-A199-11F605193FCF}" type="slidenum">
              <a:rPr lang="fr-FR" altLang="fr-FR"/>
              <a:pPr/>
              <a:t>7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DAC4FFF-9FE8-49DE-8E29-78E8971B47F5}" type="slidenum">
              <a:rPr lang="fr-FR" altLang="fr-FR"/>
              <a:pPr/>
              <a:t>9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3379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6189581-0160-4EE0-BC46-FED5ED531CBD}" type="slidenum">
              <a:rPr lang="fr-FR" altLang="fr-FR"/>
              <a:pPr/>
              <a:t>11</a:t>
            </a:fld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677" cy="6858000"/>
          </a:xfrm>
        </p:grpSpPr>
        <p:pic>
          <p:nvPicPr>
            <p:cNvPr id="5" name="Picture 7" descr="SD-PanelTitle-R1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7" name="Picture 11" descr="HDRibbonTitle-UniformTrim.png"/>
            <p:cNvPicPr>
              <a:picLocks noChangeAspect="1"/>
            </p:cNvPicPr>
            <p:nvPr/>
          </p:nvPicPr>
          <p:blipFill>
            <a:blip r:embed="rId3" cstate="print"/>
            <a:srcRect l="-2" r="47958"/>
            <a:stretch>
              <a:fillRect/>
            </a:stretch>
          </p:blipFill>
          <p:spPr bwMode="auto">
            <a:xfrm>
              <a:off x="0" y="3128434"/>
              <a:ext cx="1664208" cy="612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12" descr="HDRibbonTitle-UniformTrim.png"/>
            <p:cNvPicPr>
              <a:picLocks noChangeAspect="1"/>
            </p:cNvPicPr>
            <p:nvPr/>
          </p:nvPicPr>
          <p:blipFill>
            <a:blip r:embed="rId3" cstate="print"/>
            <a:srcRect l="-2" r="47958"/>
            <a:stretch>
              <a:fillRect/>
            </a:stretch>
          </p:blipFill>
          <p:spPr bwMode="auto">
            <a:xfrm>
              <a:off x="7480469" y="3128434"/>
              <a:ext cx="1664208" cy="612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9" name="Straight Connector 14"/>
          <p:cNvCxnSpPr/>
          <p:nvPr/>
        </p:nvCxnSpPr>
        <p:spPr>
          <a:xfrm>
            <a:off x="2019300" y="3471863"/>
            <a:ext cx="511333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838" y="5054600"/>
            <a:ext cx="673100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2463" y="5054600"/>
            <a:ext cx="4064000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725" y="5054600"/>
            <a:ext cx="414338" cy="279400"/>
          </a:xfrm>
        </p:spPr>
        <p:txBody>
          <a:bodyPr/>
          <a:lstStyle>
            <a:lvl1pPr>
              <a:defRPr/>
            </a:lvl1pPr>
          </a:lstStyle>
          <a:p>
            <a:fld id="{AC82C473-C1C1-4AD4-A3E3-98D684E5A85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793D5-8031-4498-BBE0-75C0E5F8F24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4"/>
          <p:cNvCxnSpPr/>
          <p:nvPr/>
        </p:nvCxnSpPr>
        <p:spPr>
          <a:xfrm>
            <a:off x="1277938" y="4140200"/>
            <a:ext cx="660717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5DFDE7-2092-4D71-B65B-9D09EFD1303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>
            <a:spLocks noChangeArrowheads="1"/>
          </p:cNvSpPr>
          <p:nvPr/>
        </p:nvSpPr>
        <p:spPr bwMode="auto">
          <a:xfrm>
            <a:off x="849313" y="9048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7200" smtClean="0"/>
              <a:t>“</a:t>
            </a: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7634288" y="2827338"/>
            <a:ext cx="4572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defRPr/>
            </a:pPr>
            <a:r>
              <a:rPr lang="en-US" sz="7200" smtClean="0"/>
              <a:t>”</a:t>
            </a:r>
          </a:p>
        </p:txBody>
      </p:sp>
      <p:cxnSp>
        <p:nvCxnSpPr>
          <p:cNvPr id="7" name="Straight Connector 18"/>
          <p:cNvCxnSpPr/>
          <p:nvPr/>
        </p:nvCxnSpPr>
        <p:spPr>
          <a:xfrm>
            <a:off x="1277938" y="4140200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40F76DB-D50B-4856-B6F7-C9AEBE59EA3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58428-07A0-4082-8257-D6AD7C7C1EA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877888" y="896938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8000" smtClean="0"/>
              <a:t>“</a:t>
            </a:r>
          </a:p>
        </p:txBody>
      </p:sp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7650163" y="2608263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defRPr/>
            </a:pPr>
            <a:r>
              <a:rPr lang="en-US" sz="8000" smtClean="0"/>
              <a:t>”</a:t>
            </a:r>
          </a:p>
        </p:txBody>
      </p:sp>
      <p:cxnSp>
        <p:nvCxnSpPr>
          <p:cNvPr id="7" name="Straight Connector 25"/>
          <p:cNvCxnSpPr/>
          <p:nvPr/>
        </p:nvCxnSpPr>
        <p:spPr>
          <a:xfrm>
            <a:off x="1277938" y="3429000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3DF682B-B201-44F8-98F7-3A109ECABF0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4"/>
          <p:cNvCxnSpPr/>
          <p:nvPr/>
        </p:nvCxnSpPr>
        <p:spPr>
          <a:xfrm>
            <a:off x="1277938" y="3429000"/>
            <a:ext cx="660717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rtlCol="0">
            <a:normAutofit/>
          </a:bodyPr>
          <a:lstStyle>
            <a:lvl1pPr>
              <a:defRPr lang="en-US" sz="3200" b="0" dirty="0"/>
            </a:lvl1pPr>
          </a:lstStyle>
          <a:p>
            <a:pPr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3AFDF8D-CF41-4A20-84B6-E3718DC360F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3"/>
          <p:cNvCxnSpPr/>
          <p:nvPr/>
        </p:nvCxnSpPr>
        <p:spPr>
          <a:xfrm>
            <a:off x="1277938" y="2354263"/>
            <a:ext cx="660717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B2896-FEC5-4702-8253-B5780BD1DED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3"/>
          <p:cNvCxnSpPr/>
          <p:nvPr/>
        </p:nvCxnSpPr>
        <p:spPr>
          <a:xfrm>
            <a:off x="6245225" y="906463"/>
            <a:ext cx="0" cy="4968875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424B0-5575-4645-A42F-F9A8585236A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1277938" y="2355850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CEE09-BE15-4E5D-BB86-480BFB84FC8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0"/>
          <p:cNvCxnSpPr/>
          <p:nvPr/>
        </p:nvCxnSpPr>
        <p:spPr>
          <a:xfrm>
            <a:off x="1277938" y="3598863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F7209-8955-4DED-BE2C-564F3E96E72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/>
          <p:cNvCxnSpPr/>
          <p:nvPr/>
        </p:nvCxnSpPr>
        <p:spPr>
          <a:xfrm>
            <a:off x="1277938" y="2355850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8349E8-8C21-47D8-96F1-2DB1C14ABD1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40"/>
          <p:cNvCxnSpPr/>
          <p:nvPr/>
        </p:nvCxnSpPr>
        <p:spPr>
          <a:xfrm>
            <a:off x="1277938" y="2354263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34450-D80F-4BAB-82DD-F805AC77DF6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13"/>
          <p:cNvCxnSpPr/>
          <p:nvPr/>
        </p:nvCxnSpPr>
        <p:spPr>
          <a:xfrm>
            <a:off x="1277938" y="2354263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D88E0-8675-4952-B8F6-F59CCDF508C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5AA4B7-513F-4374-B398-471DE0F3483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5"/>
          <p:cNvCxnSpPr/>
          <p:nvPr/>
        </p:nvCxnSpPr>
        <p:spPr>
          <a:xfrm>
            <a:off x="1277938" y="2913063"/>
            <a:ext cx="23336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0043A-269C-4FDD-B7D3-40C835B65AC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44EED-C980-4B3C-B64D-91A369453D3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0"/>
            <a:ext cx="9151938" cy="6858000"/>
            <a:chOff x="0" y="0"/>
            <a:chExt cx="9152467" cy="6858000"/>
          </a:xfrm>
        </p:grpSpPr>
        <p:pic>
          <p:nvPicPr>
            <p:cNvPr id="1032" name="Picture 7" descr="SD-PanelContent.png"/>
            <p:cNvPicPr>
              <a:picLocks noChangeAspect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36" name="Picture 9" descr="HDRibbonContent-UniformTrim.png"/>
            <p:cNvPicPr>
              <a:picLocks noChangeAspect="1"/>
            </p:cNvPicPr>
            <p:nvPr/>
          </p:nvPicPr>
          <p:blipFill>
            <a:blip r:embed="rId21" cstate="print"/>
            <a:srcRect l="2" r="14240"/>
            <a:stretch>
              <a:fillRect/>
            </a:stretch>
          </p:blipFill>
          <p:spPr bwMode="auto">
            <a:xfrm>
              <a:off x="0" y="3128434"/>
              <a:ext cx="685800" cy="606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7" name="Picture 10" descr="HDRibbonContent-UniformTrim.png"/>
            <p:cNvPicPr>
              <a:picLocks noChangeAspect="1"/>
            </p:cNvPicPr>
            <p:nvPr/>
          </p:nvPicPr>
          <p:blipFill>
            <a:blip r:embed="rId21" cstate="print"/>
            <a:srcRect l="2" r="14240"/>
            <a:stretch>
              <a:fillRect/>
            </a:stretch>
          </p:blipFill>
          <p:spPr bwMode="auto">
            <a:xfrm>
              <a:off x="8466667" y="3128434"/>
              <a:ext cx="685800" cy="606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176338" y="915988"/>
            <a:ext cx="6799262" cy="130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  <a:endParaRPr lang="en-US" altLang="fr-FR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76338" y="2490788"/>
            <a:ext cx="6799262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350" y="5961063"/>
            <a:ext cx="114935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338" y="5961063"/>
            <a:ext cx="51054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313" y="5961063"/>
            <a:ext cx="395287" cy="2794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Garamond" pitchFamily="18" charset="0"/>
              </a:defRPr>
            </a:lvl1pPr>
          </a:lstStyle>
          <a:p>
            <a:fld id="{4F9AE537-BC25-4CFF-95BE-04F80783D2C9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51" r:id="rId7"/>
    <p:sldLayoutId id="2147483961" r:id="rId8"/>
    <p:sldLayoutId id="2147483952" r:id="rId9"/>
    <p:sldLayoutId id="2147483953" r:id="rId10"/>
    <p:sldLayoutId id="2147483962" r:id="rId11"/>
    <p:sldLayoutId id="2147483963" r:id="rId12"/>
    <p:sldLayoutId id="2147483954" r:id="rId13"/>
    <p:sldLayoutId id="2147483964" r:id="rId14"/>
    <p:sldLayoutId id="2147483965" r:id="rId15"/>
    <p:sldLayoutId id="2147483966" r:id="rId16"/>
    <p:sldLayoutId id="2147483967" r:id="rId17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rgbClr val="262626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anose="02020404030301010803" pitchFamily="18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anose="02020404030301010803" pitchFamily="18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anose="02020404030301010803" pitchFamily="18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anose="02020404030301010803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itchFamily="34" charset="0"/>
        <a:buChar char="•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itchFamily="34" charset="0"/>
        <a:buChar char="•"/>
        <a:defRPr sz="2000" kern="1200">
          <a:solidFill>
            <a:srgbClr val="262626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itchFamily="34" charset="0"/>
        <a:buChar char="•"/>
        <a:defRPr kern="1200">
          <a:solidFill>
            <a:srgbClr val="262626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itchFamily="34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itchFamily="34" charset="0"/>
        <a:buChar char="•"/>
        <a:defRPr sz="1400" kern="1200">
          <a:solidFill>
            <a:srgbClr val="262626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11188" y="620713"/>
            <a:ext cx="7921625" cy="600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fr-FR" sz="1600" b="1" dirty="0">
                <a:latin typeface="Desdemona" pitchFamily="82" charset="0"/>
              </a:rPr>
              <a:t> </a:t>
            </a:r>
            <a:r>
              <a:rPr lang="fr-FR" sz="1600" b="1" dirty="0">
                <a:latin typeface="Electrik"/>
              </a:rPr>
              <a:t>ST GILLES le 29-30 octobre 2019</a:t>
            </a:r>
          </a:p>
          <a:p>
            <a:pPr>
              <a:defRPr/>
            </a:pPr>
            <a:endParaRPr lang="fr-FR" sz="1400" dirty="0">
              <a:latin typeface="Desdemona" pitchFamily="82" charset="0"/>
            </a:endParaRPr>
          </a:p>
          <a:p>
            <a:pPr>
              <a:defRPr/>
            </a:pPr>
            <a:r>
              <a:rPr lang="fr-FR" sz="1400" b="1" u="sng" dirty="0">
                <a:latin typeface="Albertus Medium" panose="020E0602030304020304" pitchFamily="34" charset="0"/>
              </a:rPr>
              <a:t>FICHE 1 : LA SECURITE DANS LE COLLEGE </a:t>
            </a:r>
          </a:p>
          <a:p>
            <a:pPr>
              <a:defRPr/>
            </a:pPr>
            <a:endParaRPr lang="fr-FR" sz="1400" dirty="0"/>
          </a:p>
          <a:p>
            <a:pPr>
              <a:defRPr/>
            </a:pPr>
            <a:endParaRPr lang="fr-FR" sz="1400" dirty="0"/>
          </a:p>
          <a:p>
            <a:pPr marL="171450" indent="-171450">
              <a:buFontTx/>
              <a:buChar char="-"/>
              <a:defRPr/>
            </a:pPr>
            <a:r>
              <a:rPr lang="fr-FR" sz="1400" b="1" dirty="0"/>
              <a:t>Le harcèlement</a:t>
            </a:r>
          </a:p>
          <a:p>
            <a:pPr marL="1085850" lvl="2" indent="-171450">
              <a:buFontTx/>
              <a:buChar char="-"/>
              <a:defRPr/>
            </a:pPr>
            <a:r>
              <a:rPr lang="fr-FR" sz="1400" dirty="0"/>
              <a:t>Définir ce mot. Qu’est ce que le harcèlement physique ? Moral ?</a:t>
            </a:r>
          </a:p>
          <a:p>
            <a:pPr marL="1085850" lvl="2" indent="-171450">
              <a:buFontTx/>
              <a:buChar char="-"/>
              <a:defRPr/>
            </a:pPr>
            <a:r>
              <a:rPr lang="fr-FR" sz="1400" dirty="0"/>
              <a:t>Le harcèlement existe-t-il au collège ?</a:t>
            </a:r>
          </a:p>
          <a:p>
            <a:pPr marL="1085850" lvl="2" indent="-171450">
              <a:buFontTx/>
              <a:buChar char="-"/>
              <a:defRPr/>
            </a:pPr>
            <a:r>
              <a:rPr lang="fr-FR" sz="1400" dirty="0"/>
              <a:t>Que dit la loi concernant le harcèlement ?</a:t>
            </a:r>
          </a:p>
          <a:p>
            <a:pPr lvl="2">
              <a:defRPr/>
            </a:pPr>
            <a:r>
              <a:rPr lang="fr-FR" sz="1400" dirty="0"/>
              <a:t>« Il y a harcèlement scolaire quand un élève fait subir à un autre, de manière répétée, des propos ou des comportements agressifs. La loi punit ces faits, même s'ils sont commis hors de l'école. »</a:t>
            </a:r>
          </a:p>
          <a:p>
            <a:pPr marL="1431925" algn="just">
              <a:defRPr/>
            </a:pPr>
            <a:r>
              <a:rPr lang="fr-FR" sz="1000" i="1" dirty="0"/>
              <a:t>Le code pénal, en son article 442 bis, prévoit une peine d’emprisonnement ou une amende pour « quiconque aura harcelé une personne alors qu’il savait qu’il affectait gravement par ce comportement la tranquillité de la personne visée ». </a:t>
            </a:r>
          </a:p>
          <a:p>
            <a:pPr marL="1431925" algn="just">
              <a:defRPr/>
            </a:pPr>
            <a:endParaRPr lang="fr-FR" sz="1000" i="1" dirty="0"/>
          </a:p>
          <a:p>
            <a:pPr marL="1431925" algn="just">
              <a:defRPr/>
            </a:pPr>
            <a:r>
              <a:rPr lang="fr-FR" sz="1000" i="1" dirty="0"/>
              <a:t>Pour un mineur, certaines sanctions  peuvent être décidées par le Tribunal de la Jeunesse afin de lui faire comprendre la gravité des actes commis et de le responsabiliser par rapport à ceux-ci. Exemples de sanctions : des travaux d’intérêt général, une réparation des dommages par proposition du jeune, etc.</a:t>
            </a:r>
          </a:p>
          <a:p>
            <a:pPr lvl="2">
              <a:defRPr/>
            </a:pPr>
            <a:endParaRPr lang="fr-FR" sz="1400" dirty="0"/>
          </a:p>
          <a:p>
            <a:pPr marL="171450" indent="-171450">
              <a:buFontTx/>
              <a:buChar char="-"/>
              <a:defRPr/>
            </a:pPr>
            <a:r>
              <a:rPr lang="fr-FR" sz="1400" b="1" dirty="0"/>
              <a:t>La laïcité</a:t>
            </a:r>
          </a:p>
          <a:p>
            <a:pPr>
              <a:defRPr/>
            </a:pPr>
            <a:r>
              <a:rPr lang="fr-FR" sz="1400" dirty="0"/>
              <a:t>	« la Nation fixe comme mission première à l’école de faire partager aux élèves </a:t>
            </a:r>
            <a:r>
              <a:rPr lang="fr-FR" sz="1400" b="1" u="sng" dirty="0"/>
              <a:t>les valeurs de la République </a:t>
            </a:r>
            <a:r>
              <a:rPr lang="fr-FR" sz="1400" dirty="0"/>
              <a:t>»</a:t>
            </a:r>
          </a:p>
          <a:p>
            <a:pPr>
              <a:defRPr/>
            </a:pPr>
            <a:r>
              <a:rPr lang="fr-FR" sz="1400" dirty="0"/>
              <a:t>	- qu’est-ce que ce mot évoque pour vous ? Qu’est-ce que l’école laïque ? Connaissez-vous des écoles non-laïques ?</a:t>
            </a:r>
          </a:p>
          <a:p>
            <a:pPr>
              <a:defRPr/>
            </a:pPr>
            <a:r>
              <a:rPr lang="fr-FR" sz="1400" dirty="0"/>
              <a:t>	- pourquoi la laïcité est-elle importante ?</a:t>
            </a:r>
          </a:p>
          <a:p>
            <a:pPr>
              <a:defRPr/>
            </a:pPr>
            <a:r>
              <a:rPr lang="fr-FR" sz="1400" dirty="0"/>
              <a:t>	- avez-vous lu la Charte de la laïcité qui est dans votre carnet de liaison ? Expliquez.</a:t>
            </a:r>
          </a:p>
          <a:p>
            <a:pPr>
              <a:defRPr/>
            </a:pPr>
            <a:r>
              <a:rPr lang="fr-FR" sz="1400" dirty="0">
                <a:latin typeface="Mead Bold" pitchFamily="2" charset="0"/>
              </a:rPr>
              <a:t>	</a:t>
            </a:r>
            <a:endParaRPr lang="fr-FR" sz="1400" dirty="0"/>
          </a:p>
          <a:p>
            <a:pPr algn="ctr">
              <a:defRPr/>
            </a:pPr>
            <a:r>
              <a:rPr lang="fr-FR" sz="1400" dirty="0">
                <a:latin typeface="Lucida Handwriting" panose="03010101010101010101" pitchFamily="66" charset="0"/>
              </a:rPr>
              <a:t>=&gt; </a:t>
            </a:r>
            <a:r>
              <a:rPr lang="fr-FR" sz="1400" b="1" dirty="0">
                <a:latin typeface="Lucida Handwriting" panose="03010101010101010101" pitchFamily="66" charset="0"/>
              </a:rPr>
              <a:t>Quel est le rôle du délégué dans l’amélioration de la sécurité ?</a:t>
            </a:r>
          </a:p>
          <a:p>
            <a:pPr>
              <a:defRPr/>
            </a:pPr>
            <a:endParaRPr lang="fr-FR" sz="14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4284663" y="404813"/>
          <a:ext cx="3240088" cy="639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44"/>
                <a:gridCol w="1620044"/>
              </a:tblGrid>
              <a:tr h="639762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Effectif du groupe </a:t>
                      </a:r>
                      <a:endParaRPr lang="fr-FR" sz="1800" dirty="0"/>
                    </a:p>
                  </a:txBody>
                  <a:tcPr marL="91432" marR="91432" marT="45647" marB="45647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32" marR="91432" marT="45647" marB="45647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250825" y="11113"/>
          <a:ext cx="8642350" cy="6657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372"/>
                <a:gridCol w="7273978"/>
              </a:tblGrid>
              <a:tr h="393687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u="sng" kern="1200" smtClean="0">
                          <a:solidFill>
                            <a:schemeClr val="tx1"/>
                          </a:solidFill>
                          <a:latin typeface="Albertus Medium" panose="020E0602030304020304" pitchFamily="34" charset="0"/>
                          <a:ea typeface="+mn-ea"/>
                          <a:cs typeface="+mn-cs"/>
                        </a:rPr>
                        <a:t>FICHE 5 </a:t>
                      </a:r>
                      <a:r>
                        <a:rPr lang="fr-FR" sz="1400" b="1" u="sng" kern="1200" dirty="0" smtClean="0">
                          <a:solidFill>
                            <a:schemeClr val="tx1"/>
                          </a:solidFill>
                          <a:latin typeface="Albertus Medium" panose="020E0602030304020304" pitchFamily="34" charset="0"/>
                          <a:ea typeface="+mn-ea"/>
                          <a:cs typeface="+mn-cs"/>
                        </a:rPr>
                        <a:t>: Délégué et Eco-citoyen</a:t>
                      </a:r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897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651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155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155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155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657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155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902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155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51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155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51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155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70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155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525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7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651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651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638175" y="476250"/>
            <a:ext cx="8135938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1400" b="1" u="sng">
                <a:latin typeface="Albertus Medium" pitchFamily="34" charset="0"/>
              </a:rPr>
              <a:t>FICHE 6 : Moi, élève à l’Oasis</a:t>
            </a:r>
          </a:p>
          <a:p>
            <a:endParaRPr lang="fr-FR" sz="900" i="1"/>
          </a:p>
          <a:p>
            <a:r>
              <a:rPr lang="fr-FR" sz="1400"/>
              <a:t>1) Quels moyens d’expression utilisez-vous ?</a:t>
            </a:r>
          </a:p>
          <a:p>
            <a:r>
              <a:rPr lang="fr-FR" sz="1400" i="1"/>
              <a:t>	</a:t>
            </a:r>
          </a:p>
          <a:p>
            <a:endParaRPr lang="fr-FR" sz="1400" i="1"/>
          </a:p>
          <a:p>
            <a:endParaRPr lang="fr-FR" sz="1400"/>
          </a:p>
          <a:p>
            <a:endParaRPr lang="fr-FR" sz="1400"/>
          </a:p>
          <a:p>
            <a:r>
              <a:rPr lang="fr-FR" sz="1400"/>
              <a:t>Qu’est-ce qui est important : savoir bien parler ou s’exprimer quelle que soit la manière dont on le fait ?</a:t>
            </a:r>
          </a:p>
          <a:p>
            <a:r>
              <a:rPr lang="fr-FR" sz="1400"/>
              <a:t>Plus tard, dans votre vie professionnelle, quelle(s) langue(s) utiliserez-vous ?</a:t>
            </a:r>
          </a:p>
          <a:p>
            <a:endParaRPr lang="fr-FR" sz="900"/>
          </a:p>
          <a:p>
            <a:r>
              <a:rPr lang="fr-FR" sz="1400"/>
              <a:t>Si le créole est votre langue d’origine, ressentez-vous le besoin de savoir vous exprimer correctement en français, anglais, espagnol ou allemand ? Si oui, pourquoi ? Si non, pourquoi ?</a:t>
            </a:r>
          </a:p>
          <a:p>
            <a:endParaRPr lang="fr-FR" sz="900"/>
          </a:p>
          <a:p>
            <a:r>
              <a:rPr lang="fr-FR" sz="1400"/>
              <a:t>2) Savez-vous ce que vous allez faire plus tard comme études, comme métier ?</a:t>
            </a:r>
          </a:p>
          <a:p>
            <a:r>
              <a:rPr lang="fr-FR" sz="1400"/>
              <a:t>Quels objectifs avez-vous en venant à l’école :	</a:t>
            </a:r>
            <a:r>
              <a:rPr lang="fr-FR" sz="1100" i="1"/>
              <a:t>- je viens par obligation</a:t>
            </a:r>
          </a:p>
          <a:p>
            <a:r>
              <a:rPr lang="fr-FR" sz="1100" i="1"/>
              <a:t>				- je viens parce que je n’ai rien d’autre à faire</a:t>
            </a:r>
          </a:p>
          <a:p>
            <a:r>
              <a:rPr lang="fr-FR" sz="1100" i="1"/>
              <a:t>				- je viens parce que les copains y sont</a:t>
            </a:r>
          </a:p>
          <a:p>
            <a:r>
              <a:rPr lang="fr-FR" sz="1100" i="1"/>
              <a:t>				- je viens préparer mon avenir</a:t>
            </a:r>
          </a:p>
          <a:p>
            <a:r>
              <a:rPr lang="fr-FR" sz="1100" i="1"/>
              <a:t>				-  ..............……………………..</a:t>
            </a:r>
          </a:p>
          <a:p>
            <a:endParaRPr lang="fr-FR" sz="500"/>
          </a:p>
          <a:p>
            <a:r>
              <a:rPr lang="fr-FR" sz="1400"/>
              <a:t>Pensez-vous aller travailler et vivre dans un autre pays un jour ? Quel(s) pays vous attire(nt) ? </a:t>
            </a:r>
          </a:p>
          <a:p>
            <a:r>
              <a:rPr lang="fr-FR" sz="1400"/>
              <a:t>Avez-vous déjà visité d’autres pays ? Lesquels ? </a:t>
            </a:r>
          </a:p>
          <a:p>
            <a:r>
              <a:rPr lang="fr-FR" sz="1400"/>
              <a:t>Aimez-vous (aimeriez-vous) voyager, connaître le monde ? Si oui, dans votre enseignement actuel, qu’est-ce qui va vous servir ?</a:t>
            </a:r>
          </a:p>
          <a:p>
            <a:endParaRPr lang="fr-FR" sz="300"/>
          </a:p>
          <a:p>
            <a:r>
              <a:rPr lang="fr-FR" sz="1400"/>
              <a:t>Pensez-vous habiter toute votre vie au Port ? A la Réunion ? </a:t>
            </a:r>
          </a:p>
          <a:p>
            <a:r>
              <a:rPr lang="fr-FR" sz="1400"/>
              <a:t>Qu’aimez-vous, que n’aimez-vous pas au Port, à la Réunion ? </a:t>
            </a:r>
          </a:p>
          <a:p>
            <a:r>
              <a:rPr lang="fr-FR" sz="1400"/>
              <a:t>Ce que vous connaissez du reste du monde, vous a-t-il été transmis par : - vos parents ?</a:t>
            </a:r>
          </a:p>
          <a:p>
            <a:r>
              <a:rPr lang="fr-FR" sz="1400"/>
              <a:t>					              - vos professeurs ?</a:t>
            </a:r>
          </a:p>
          <a:p>
            <a:r>
              <a:rPr lang="fr-FR" sz="1400" b="1" i="1"/>
              <a:t>=&gt; Le délégué, un élève ambitieux ?</a:t>
            </a:r>
            <a:r>
              <a:rPr lang="fr-FR" sz="1400"/>
              <a:t>		         	              - la télévision ? Internet (/téléphone) ?					              - autre (préciser)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6516688" y="620713"/>
          <a:ext cx="20955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750"/>
                <a:gridCol w="1047750"/>
              </a:tblGrid>
              <a:tr h="792088">
                <a:tc>
                  <a:txBody>
                    <a:bodyPr/>
                    <a:lstStyle/>
                    <a:p>
                      <a:r>
                        <a:rPr lang="fr-FR" dirty="0" smtClean="0"/>
                        <a:t>Effectif du groupe </a:t>
                      </a:r>
                      <a:endParaRPr lang="fr-FR" dirty="0"/>
                    </a:p>
                  </a:txBody>
                  <a:tcPr marL="91386" marR="91386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1386" marR="91386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652463" y="1077913"/>
          <a:ext cx="5864225" cy="7969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37995"/>
                <a:gridCol w="704082"/>
                <a:gridCol w="606645"/>
                <a:gridCol w="1415503"/>
              </a:tblGrid>
              <a:tr h="21599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item</a:t>
                      </a:r>
                      <a:endParaRPr lang="fr-F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Nombre</a:t>
                      </a:r>
                      <a:endParaRPr lang="fr-F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fr-F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Effectif du groupe</a:t>
                      </a:r>
                      <a:endParaRPr lang="fr-F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47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 le français et le créole, je parle les deux </a:t>
                      </a:r>
                      <a:r>
                        <a:rPr lang="fr-FR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bien</a:t>
                      </a:r>
                      <a:endParaRPr lang="fr-FR" sz="1100" b="0" i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47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 le créole seulement, c’est là que je suis à l’aise</a:t>
                      </a:r>
                      <a:endParaRPr lang="fr-FR" sz="1100" b="0" i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4" marR="9524" marT="9524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999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 le français seulement</a:t>
                      </a:r>
                      <a:endParaRPr lang="fr-FR" sz="1100" b="0" i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4" marR="9524" marT="9524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250825" y="11113"/>
          <a:ext cx="8642350" cy="6657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372"/>
                <a:gridCol w="7273978"/>
              </a:tblGrid>
              <a:tr h="393687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u="sng" kern="1200" dirty="0" smtClean="0">
                          <a:solidFill>
                            <a:schemeClr val="tx1"/>
                          </a:solidFill>
                          <a:latin typeface="Albertus Medium" panose="020E0602030304020304" pitchFamily="34" charset="0"/>
                          <a:ea typeface="+mn-ea"/>
                          <a:cs typeface="+mn-cs"/>
                        </a:rPr>
                        <a:t>FICHE 6 : Moi, élève à l’Oasis</a:t>
                      </a:r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897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651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155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155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155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657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155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902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155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51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155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51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155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70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155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525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7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651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651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250825" y="11113"/>
          <a:ext cx="8642350" cy="6657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372"/>
                <a:gridCol w="7273978"/>
              </a:tblGrid>
              <a:tr h="374064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u="sng" kern="1200" dirty="0" smtClean="0">
                          <a:solidFill>
                            <a:schemeClr val="tx1"/>
                          </a:solidFill>
                          <a:latin typeface="Albertus Medium" panose="020E0602030304020304" pitchFamily="34" charset="0"/>
                          <a:ea typeface="+mn-ea"/>
                          <a:cs typeface="+mn-cs"/>
                        </a:rPr>
                        <a:t>FICHE 1 : LA SECURITE DANS LE COLLEGE </a:t>
                      </a:r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06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b="1" u="sng" kern="1200" dirty="0">
                        <a:solidFill>
                          <a:schemeClr val="tx1"/>
                        </a:solidFill>
                        <a:latin typeface="Albertus Medium" panose="020E0602030304020304" pitchFamily="34" charset="0"/>
                        <a:ea typeface="+mn-ea"/>
                        <a:cs typeface="+mn-cs"/>
                      </a:endParaRPr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20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5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5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5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07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5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346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5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5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5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5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5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281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5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40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937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204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204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827088" y="544513"/>
            <a:ext cx="7850187" cy="575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altLang="fr-FR" sz="1400" b="1" u="sng">
                <a:latin typeface="Albertus Medium" pitchFamily="34" charset="0"/>
              </a:rPr>
              <a:t>FICHE 2 : LA SECURITE DANS LE COLLEGE </a:t>
            </a:r>
          </a:p>
          <a:p>
            <a:endParaRPr lang="fr-FR" altLang="fr-FR" sz="1400"/>
          </a:p>
          <a:p>
            <a:r>
              <a:rPr lang="fr-FR" altLang="fr-FR" sz="1400"/>
              <a:t>	</a:t>
            </a:r>
            <a:r>
              <a:rPr lang="fr-FR" altLang="fr-FR" sz="1400">
                <a:latin typeface="Albertus Extra Bold" pitchFamily="34" charset="0"/>
              </a:rPr>
              <a:t>1) LES VOLS :</a:t>
            </a:r>
          </a:p>
          <a:p>
            <a:endParaRPr lang="fr-FR" altLang="fr-FR" sz="200"/>
          </a:p>
          <a:p>
            <a:r>
              <a:rPr lang="fr-FR" altLang="fr-FR" sz="1400"/>
              <a:t>- avez-vous déjà perdu quelque chose au collège (trousse, sac stylo, livre) ? A t-il selon vous été volé ?</a:t>
            </a:r>
          </a:p>
          <a:p>
            <a:r>
              <a:rPr lang="fr-FR" altLang="fr-FR" sz="1400"/>
              <a:t> </a:t>
            </a:r>
            <a:r>
              <a:rPr lang="fr-FR" altLang="fr-FR" sz="1400" i="1"/>
              <a:t>[Essayer d'avoir un chiffre, un pourcentage d'élèves qui se sont fait voler quelque chose</a:t>
            </a:r>
            <a:r>
              <a:rPr lang="fr-FR" altLang="fr-FR" sz="1400"/>
              <a:t>]</a:t>
            </a:r>
          </a:p>
          <a:p>
            <a:r>
              <a:rPr lang="fr-FR" altLang="fr-FR" sz="1400"/>
              <a:t>- qu’avez-vous fait quand vous avez été volés ?</a:t>
            </a:r>
          </a:p>
          <a:p>
            <a:r>
              <a:rPr lang="fr-FR" altLang="fr-FR" sz="1400"/>
              <a:t>- que faire pour que s'arrêtent ces vols ?</a:t>
            </a:r>
          </a:p>
          <a:p>
            <a:r>
              <a:rPr lang="fr-FR" altLang="fr-FR" sz="1400"/>
              <a:t>- qu'êtes-vous obligés de faire pour ne pas qu'on vous vole ?</a:t>
            </a:r>
          </a:p>
          <a:p>
            <a:endParaRPr lang="fr-FR" altLang="fr-FR" sz="1200"/>
          </a:p>
          <a:p>
            <a:r>
              <a:rPr lang="fr-FR" altLang="fr-FR" sz="1400"/>
              <a:t>	</a:t>
            </a:r>
            <a:r>
              <a:rPr lang="fr-FR" altLang="fr-FR" sz="1400">
                <a:latin typeface="Albertus Extra Bold" pitchFamily="34" charset="0"/>
              </a:rPr>
              <a:t>2) LES INCIDENTS</a:t>
            </a:r>
          </a:p>
          <a:p>
            <a:endParaRPr lang="fr-FR" altLang="fr-FR" sz="500">
              <a:latin typeface="Albertus Extra Bold" pitchFamily="34" charset="0"/>
            </a:endParaRPr>
          </a:p>
          <a:p>
            <a:r>
              <a:rPr lang="fr-FR" altLang="fr-FR" sz="1400"/>
              <a:t>	</a:t>
            </a:r>
            <a:r>
              <a:rPr lang="fr-FR" altLang="fr-FR" sz="1400" b="1" i="1"/>
              <a:t>- les bagarres </a:t>
            </a:r>
            <a:r>
              <a:rPr lang="fr-FR" altLang="fr-FR" sz="1400" b="1"/>
              <a:t>:</a:t>
            </a:r>
          </a:p>
          <a:p>
            <a:r>
              <a:rPr lang="fr-FR" altLang="fr-FR" sz="1400"/>
              <a:t>		—&gt;  Pourquoi y-a-t ’il parfois des conflits entre élèves à l’ OASIS ?</a:t>
            </a:r>
          </a:p>
          <a:p>
            <a:r>
              <a:rPr lang="fr-FR" altLang="fr-FR" sz="1400"/>
              <a:t>		—&gt; faut-il selon vous punir les élèves qui se bagarrent ? Quelle punition : l’exclusion est-elle une bonne sanction ?</a:t>
            </a:r>
          </a:p>
          <a:p>
            <a:r>
              <a:rPr lang="fr-FR" altLang="fr-FR" sz="1400" b="1"/>
              <a:t>	</a:t>
            </a:r>
            <a:r>
              <a:rPr lang="fr-FR" altLang="fr-FR" sz="1400" b="1" i="1"/>
              <a:t>- les violences verbales </a:t>
            </a:r>
            <a:r>
              <a:rPr lang="fr-FR" altLang="fr-FR" sz="1400" b="1"/>
              <a:t>:</a:t>
            </a:r>
          </a:p>
          <a:p>
            <a:r>
              <a:rPr lang="fr-FR" altLang="fr-FR" sz="1400"/>
              <a:t>		—  &gt;  Définir” violences  verbales “</a:t>
            </a:r>
          </a:p>
          <a:p>
            <a:r>
              <a:rPr lang="fr-FR" altLang="fr-FR" sz="1400"/>
              <a:t>		— &gt; les mots font parfois plus de mal que les coups, dit-on. Que pensez-vous des </a:t>
            </a:r>
            <a:r>
              <a:rPr lang="fr-FR" altLang="fr-FR" sz="1400" i="1"/>
              <a:t>ladilafé </a:t>
            </a:r>
            <a:r>
              <a:rPr lang="fr-FR" altLang="fr-FR" sz="1400"/>
              <a:t>entre élèves ? </a:t>
            </a:r>
          </a:p>
          <a:p>
            <a:r>
              <a:rPr lang="fr-FR" altLang="fr-FR" sz="1400"/>
              <a:t>		— &gt; Les violences verbales d’élèves vis à vis du personnel sont-elles tolérables ?</a:t>
            </a:r>
          </a:p>
          <a:p>
            <a:r>
              <a:rPr lang="fr-FR" altLang="fr-FR" sz="1400"/>
              <a:t>		—-&gt; bagarre, violence verbale : est-ce là le bon (le seul) moyen de régler les problèmes ?</a:t>
            </a:r>
          </a:p>
          <a:p>
            <a:endParaRPr lang="fr-FR" altLang="fr-FR" sz="400"/>
          </a:p>
          <a:p>
            <a:r>
              <a:rPr lang="fr-FR" altLang="fr-FR" sz="1400" b="1"/>
              <a:t>	- </a:t>
            </a:r>
            <a:r>
              <a:rPr lang="fr-FR" altLang="fr-FR" sz="1400" b="1" i="1"/>
              <a:t>la propreté des salles :</a:t>
            </a:r>
          </a:p>
          <a:p>
            <a:endParaRPr lang="fr-FR" altLang="fr-FR" sz="500"/>
          </a:p>
          <a:p>
            <a:r>
              <a:rPr lang="fr-FR" altLang="fr-FR" sz="1400"/>
              <a:t>		—&gt; Etes-vous déjà arrivés dans une salle laissée dans un état lamentable par les élèves qui vous ont précédés ? Quelle a été votre réaction ? La cour du collège après les récréations ?</a:t>
            </a:r>
          </a:p>
          <a:p>
            <a:endParaRPr lang="fr-FR" altLang="fr-FR" sz="400"/>
          </a:p>
          <a:p>
            <a:pPr algn="ctr"/>
            <a:r>
              <a:rPr lang="fr-FR" altLang="fr-FR" sz="1400" b="1" i="1">
                <a:cs typeface="Times New Roman" pitchFamily="18" charset="0"/>
              </a:rPr>
              <a:t>=&gt; Rôle du délégué pour ramener la sérénité et le calme dans la classe et l’école ?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5233988" y="223838"/>
          <a:ext cx="3240088" cy="639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44"/>
                <a:gridCol w="1620044"/>
              </a:tblGrid>
              <a:tr h="639762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Effectif du groupe </a:t>
                      </a:r>
                      <a:endParaRPr lang="fr-FR" sz="1800" dirty="0"/>
                    </a:p>
                  </a:txBody>
                  <a:tcPr marL="91432" marR="91432" marT="45647" marB="45647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32" marR="91432" marT="45647" marB="45647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250825" y="11113"/>
          <a:ext cx="8642350" cy="6657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372"/>
                <a:gridCol w="7273978"/>
              </a:tblGrid>
              <a:tr h="374064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u="sng" kern="1200" dirty="0" smtClean="0">
                          <a:solidFill>
                            <a:schemeClr val="tx1"/>
                          </a:solidFill>
                          <a:latin typeface="Albertus Medium" panose="020E0602030304020304" pitchFamily="34" charset="0"/>
                          <a:ea typeface="+mn-ea"/>
                          <a:cs typeface="+mn-cs"/>
                        </a:rPr>
                        <a:t>FICHE 2 : LA SECURITE DANS LE COLLEGE </a:t>
                      </a:r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06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20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5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5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5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07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5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346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5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5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5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5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5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281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5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40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937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204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204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611188" y="476250"/>
            <a:ext cx="8228012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altLang="fr-FR" sz="1400" b="1" u="sng">
                <a:latin typeface="Albertus Medium" pitchFamily="34" charset="0"/>
              </a:rPr>
              <a:t>FICHE  3 : LA SECURITE EN DEHORS DU COLLEGE </a:t>
            </a:r>
          </a:p>
          <a:p>
            <a:endParaRPr lang="fr-FR" altLang="fr-FR" sz="400"/>
          </a:p>
          <a:p>
            <a:pPr algn="ctr"/>
            <a:r>
              <a:rPr lang="fr-FR" altLang="fr-FR" sz="1100" b="1" i="1"/>
              <a:t>Bien insister sur le fait que l’intention n’est pas de dénoncer des élèves.</a:t>
            </a:r>
            <a:endParaRPr lang="fr-FR" altLang="fr-FR" sz="1400"/>
          </a:p>
          <a:p>
            <a:r>
              <a:rPr lang="fr-FR" altLang="fr-FR" sz="1400">
                <a:latin typeface="Mead Bold" pitchFamily="2" charset="0"/>
              </a:rPr>
              <a:t>- </a:t>
            </a:r>
            <a:r>
              <a:rPr lang="fr-FR" altLang="fr-FR" sz="1400">
                <a:latin typeface="Lucida Calligraphy" pitchFamily="66" charset="0"/>
              </a:rPr>
              <a:t>Le racket </a:t>
            </a:r>
            <a:r>
              <a:rPr lang="fr-FR" altLang="fr-FR" sz="1400">
                <a:latin typeface="Mead Bold" pitchFamily="2" charset="0"/>
              </a:rPr>
              <a:t>:</a:t>
            </a:r>
            <a:endParaRPr lang="fr-FR" altLang="fr-FR" sz="1400">
              <a:latin typeface="Matura MT Script Capitals" pitchFamily="66" charset="0"/>
            </a:endParaRPr>
          </a:p>
          <a:p>
            <a:r>
              <a:rPr lang="fr-FR" altLang="fr-FR" sz="1400"/>
              <a:t>	- Essayez de définir ce qu’est le racket (différence par rapport au vol)</a:t>
            </a:r>
          </a:p>
          <a:p>
            <a:r>
              <a:rPr lang="fr-FR" altLang="fr-FR" sz="1400"/>
              <a:t>	- connaissez-vous des élèves qui se sont déjà fait racketter ? Que se sont-ils fait voler ?</a:t>
            </a:r>
          </a:p>
          <a:p>
            <a:r>
              <a:rPr lang="fr-FR" altLang="fr-FR" sz="1400"/>
              <a:t>	- Y-a-t-il des élèves qui rackettent d’autres  élèves ou ce sont des intrus ?</a:t>
            </a:r>
          </a:p>
          <a:p>
            <a:r>
              <a:rPr lang="fr-FR" altLang="fr-FR" sz="1400"/>
              <a:t>	- Pourquoi rackettent-ils les autres élèves ?</a:t>
            </a:r>
          </a:p>
          <a:p>
            <a:r>
              <a:rPr lang="fr-FR" altLang="fr-FR" sz="1400"/>
              <a:t>	- </a:t>
            </a:r>
            <a:r>
              <a:rPr lang="fr-FR" altLang="fr-FR" sz="1400" b="1"/>
              <a:t>que faire</a:t>
            </a:r>
            <a:r>
              <a:rPr lang="fr-FR" altLang="fr-FR" sz="1400"/>
              <a:t> ?</a:t>
            </a:r>
          </a:p>
          <a:p>
            <a:endParaRPr lang="fr-FR" altLang="fr-FR" sz="300">
              <a:latin typeface="Matura MT Script Capitals" pitchFamily="66" charset="0"/>
            </a:endParaRPr>
          </a:p>
          <a:p>
            <a:r>
              <a:rPr lang="fr-FR" altLang="fr-FR" sz="1400">
                <a:latin typeface="Mead Bold" pitchFamily="2" charset="0"/>
              </a:rPr>
              <a:t>- </a:t>
            </a:r>
            <a:r>
              <a:rPr lang="fr-FR" altLang="fr-FR" sz="1400">
                <a:latin typeface="Lucida Calligraphy" pitchFamily="66" charset="0"/>
              </a:rPr>
              <a:t>La drogue </a:t>
            </a:r>
            <a:r>
              <a:rPr lang="fr-FR" altLang="fr-FR" sz="1400">
                <a:latin typeface="Mead Bold" pitchFamily="2" charset="0"/>
              </a:rPr>
              <a:t>: </a:t>
            </a:r>
            <a:endParaRPr lang="fr-FR" altLang="fr-FR" sz="1400">
              <a:latin typeface="Matura MT Script Capitals" pitchFamily="66" charset="0"/>
            </a:endParaRPr>
          </a:p>
          <a:p>
            <a:r>
              <a:rPr lang="fr-FR" altLang="fr-FR" sz="1400"/>
              <a:t>	- Pensez-vous qu'il y a de la drogue au collège? </a:t>
            </a:r>
          </a:p>
          <a:p>
            <a:r>
              <a:rPr lang="fr-FR" altLang="fr-FR" sz="1400"/>
              <a:t>	Quel genre ? Vous en a-t-on déjà proposé ?</a:t>
            </a:r>
          </a:p>
          <a:p>
            <a:r>
              <a:rPr lang="fr-FR" altLang="fr-FR" sz="1400"/>
              <a:t>	-  Faut-il en parler ou bien doit-on laisser faire sans rien dire ?</a:t>
            </a:r>
          </a:p>
          <a:p>
            <a:endParaRPr lang="fr-FR" altLang="fr-FR" sz="800"/>
          </a:p>
          <a:p>
            <a:r>
              <a:rPr lang="fr-FR" altLang="fr-FR" sz="1400"/>
              <a:t>	- Avez-vous vu des élèves se droguer ? Est-ce grave ? Que pensez-vous du zamal ? de l’alcool ?</a:t>
            </a:r>
          </a:p>
          <a:p>
            <a:endParaRPr lang="fr-FR" altLang="fr-FR" sz="600"/>
          </a:p>
          <a:p>
            <a:r>
              <a:rPr lang="fr-FR" altLang="fr-FR" sz="1400"/>
              <a:t>	- Lorsque qu'un élève se drogue, qu'est-ce que vous vous dites :</a:t>
            </a:r>
          </a:p>
          <a:p>
            <a:r>
              <a:rPr lang="fr-FR" altLang="fr-FR" sz="1400"/>
              <a:t>	</a:t>
            </a:r>
            <a:r>
              <a:rPr lang="fr-FR" altLang="fr-FR" sz="1200" i="1"/>
              <a:t>--&gt; c'est son problème, ça ne me regarde pas ?</a:t>
            </a:r>
          </a:p>
          <a:p>
            <a:r>
              <a:rPr lang="fr-FR" altLang="fr-FR" sz="1200" i="1"/>
              <a:t>	--&gt; je me sens un peu concerné, c'est tout.</a:t>
            </a:r>
          </a:p>
          <a:p>
            <a:r>
              <a:rPr lang="fr-FR" altLang="fr-FR" sz="1200" i="1"/>
              <a:t>	--&gt; je me dis qu'il faut qu'il s'arrête et j'en discute avec lui.</a:t>
            </a:r>
          </a:p>
          <a:p>
            <a:r>
              <a:rPr lang="fr-FR" altLang="fr-FR" sz="1200" i="1"/>
              <a:t>	--&gt; je vais en parler à quelqu'un (qui ?)</a:t>
            </a:r>
          </a:p>
          <a:p>
            <a:endParaRPr lang="fr-FR" altLang="fr-FR" sz="700"/>
          </a:p>
          <a:p>
            <a:r>
              <a:rPr lang="fr-FR" altLang="fr-FR" sz="1400"/>
              <a:t>	-La drogue est-elle présente à un endroit particulier ? (parc boisé, quartier ...). Arrive-t-elle à l’école ? 	Comment ?</a:t>
            </a:r>
          </a:p>
          <a:p>
            <a:r>
              <a:rPr lang="fr-FR" altLang="fr-FR" sz="1400"/>
              <a:t>	- Faut-il selon vous dénoncer ceux qu'on appelle "les dealers"? </a:t>
            </a:r>
          </a:p>
          <a:p>
            <a:r>
              <a:rPr lang="fr-FR" altLang="fr-FR" sz="1400"/>
              <a:t>	- que risque celui qui dénonce ? Pensez-vous qu'on le reconnaîtra ?</a:t>
            </a:r>
          </a:p>
          <a:p>
            <a:r>
              <a:rPr lang="fr-FR" altLang="fr-FR" sz="1400"/>
              <a:t>	- seriez-vous prêt à le faire ?</a:t>
            </a:r>
          </a:p>
          <a:p>
            <a:r>
              <a:rPr lang="fr-FR" altLang="fr-FR" sz="1400"/>
              <a:t>	- “Fumer un joint”, est-ce mal ? Et prendre un cachet ? Quels types de drogues connaissez-vous ?</a:t>
            </a:r>
          </a:p>
          <a:p>
            <a:endParaRPr lang="fr-FR" altLang="fr-FR" sz="700"/>
          </a:p>
          <a:p>
            <a:pPr algn="ctr"/>
            <a:r>
              <a:rPr lang="fr-FR" altLang="fr-FR" sz="1400" i="1"/>
              <a:t>=&gt;</a:t>
            </a:r>
            <a:r>
              <a:rPr lang="fr-FR" altLang="fr-FR" sz="1400" b="1" i="1"/>
              <a:t>Le délégué doit-il intervenir ? Comment ? =&gt;Rôle de dénonciateur ou de sensibilisateur ?</a:t>
            </a:r>
            <a:endParaRPr lang="fr-FR" altLang="fr-FR" sz="140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5795963" y="1916113"/>
          <a:ext cx="3240088" cy="641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44"/>
                <a:gridCol w="1620044"/>
              </a:tblGrid>
              <a:tr h="641350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Effectif du groupe </a:t>
                      </a:r>
                      <a:endParaRPr lang="fr-FR" sz="1800" dirty="0"/>
                    </a:p>
                  </a:txBody>
                  <a:tcPr marL="91432" marR="91432" marT="45811" marB="45811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32" marR="91432" marT="45811" marB="45811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250825" y="11113"/>
          <a:ext cx="8642350" cy="6657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372"/>
                <a:gridCol w="7273978"/>
              </a:tblGrid>
              <a:tr h="374064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u="sng" kern="1200" dirty="0" smtClean="0">
                          <a:solidFill>
                            <a:schemeClr val="tx1"/>
                          </a:solidFill>
                          <a:latin typeface="Albertus Medium" panose="020E0602030304020304" pitchFamily="34" charset="0"/>
                          <a:ea typeface="+mn-ea"/>
                          <a:cs typeface="+mn-cs"/>
                        </a:rPr>
                        <a:t>FICHE  3 : LA SECURITE EN DEHORS DU COLLEGE </a:t>
                      </a:r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06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20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5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5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5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07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5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346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5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5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5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5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5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281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5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40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937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204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204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01650" y="517525"/>
            <a:ext cx="8674100" cy="594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fr-FR" sz="1400" b="1" u="sng" dirty="0">
                <a:latin typeface="Albertus Medium" panose="020E0602030304020304" pitchFamily="34" charset="0"/>
              </a:rPr>
              <a:t>FICHE  4 : LES CONDITIONS DE VIE  DES ELEVES</a:t>
            </a:r>
          </a:p>
          <a:p>
            <a:pPr>
              <a:defRPr/>
            </a:pPr>
            <a:endParaRPr lang="fr-FR" sz="500" b="1" u="sng" dirty="0">
              <a:latin typeface="Albertus Medium" panose="020E0602030304020304" pitchFamily="34" charset="0"/>
            </a:endParaRPr>
          </a:p>
          <a:p>
            <a:pPr>
              <a:defRPr/>
            </a:pPr>
            <a:r>
              <a:rPr lang="fr-FR" sz="1400" b="1" dirty="0" smtClean="0">
                <a:latin typeface="Lucida Handwriting" panose="03010101010101010101" pitchFamily="66" charset="0"/>
              </a:rPr>
              <a:t>1) Sentiment général :</a:t>
            </a:r>
          </a:p>
          <a:p>
            <a:pPr>
              <a:defRPr/>
            </a:pPr>
            <a:r>
              <a:rPr lang="fr-FR" sz="1400" dirty="0" smtClean="0"/>
              <a:t>	- comment se sent-on au collège ? Est-ce un "collège-prison"? Y vit-on  bien ?</a:t>
            </a:r>
          </a:p>
          <a:p>
            <a:pPr>
              <a:defRPr/>
            </a:pPr>
            <a:r>
              <a:rPr lang="fr-FR" sz="1400" dirty="0" smtClean="0"/>
              <a:t>	- pensez-vous avoir toutes les conditions pour bien travailler ?</a:t>
            </a:r>
          </a:p>
          <a:p>
            <a:pPr>
              <a:defRPr/>
            </a:pPr>
            <a:r>
              <a:rPr lang="fr-FR" sz="1400" dirty="0" smtClean="0"/>
              <a:t>	- que vous manque-t-il ?</a:t>
            </a:r>
          </a:p>
          <a:p>
            <a:pPr>
              <a:defRPr/>
            </a:pPr>
            <a:r>
              <a:rPr lang="fr-FR" sz="1400" dirty="0" smtClean="0"/>
              <a:t>	- quelles améliorations ou quels aménagements suggérez-vous ?</a:t>
            </a:r>
          </a:p>
          <a:p>
            <a:pPr>
              <a:defRPr/>
            </a:pPr>
            <a:r>
              <a:rPr lang="fr-FR" sz="1400" dirty="0" smtClean="0"/>
              <a:t>	- Quelles activités souhaitez-vous ?</a:t>
            </a:r>
          </a:p>
          <a:p>
            <a:pPr>
              <a:defRPr/>
            </a:pPr>
            <a:endParaRPr lang="fr-FR" sz="500" dirty="0" smtClean="0"/>
          </a:p>
          <a:p>
            <a:pPr>
              <a:defRPr/>
            </a:pPr>
            <a:r>
              <a:rPr lang="fr-FR" sz="1400" b="1" dirty="0" smtClean="0">
                <a:latin typeface="Lucida Handwriting" panose="03010101010101010101" pitchFamily="66" charset="0"/>
              </a:rPr>
              <a:t>2) Chez-vous (et vos camarades chez eux) :</a:t>
            </a:r>
          </a:p>
          <a:p>
            <a:pPr>
              <a:defRPr/>
            </a:pPr>
            <a:r>
              <a:rPr lang="fr-FR" sz="1400" dirty="0" smtClean="0"/>
              <a:t>	-  Avez-vous des problèmes pour travailler à la maison ? Avez-vous suffisamment de temps pour 	travailler ?</a:t>
            </a:r>
          </a:p>
          <a:p>
            <a:pPr>
              <a:defRPr/>
            </a:pPr>
            <a:r>
              <a:rPr lang="fr-FR" sz="1400" dirty="0" smtClean="0"/>
              <a:t>	- Pensez-vous qu'on vous donne trop de travail ? Suffisamment ? Pas assez ?</a:t>
            </a:r>
          </a:p>
          <a:p>
            <a:pPr>
              <a:defRPr/>
            </a:pPr>
            <a:r>
              <a:rPr lang="fr-FR" sz="1400" dirty="0" smtClean="0"/>
              <a:t>	- Qui vous aide dans votre travail ?</a:t>
            </a:r>
          </a:p>
          <a:p>
            <a:pPr>
              <a:defRPr/>
            </a:pPr>
            <a:r>
              <a:rPr lang="fr-FR" sz="1400" dirty="0" smtClean="0"/>
              <a:t>	- Que pensez-vous des DEVOIRS FAITS?</a:t>
            </a:r>
          </a:p>
          <a:p>
            <a:pPr>
              <a:defRPr/>
            </a:pPr>
            <a:r>
              <a:rPr lang="fr-FR" sz="1400" dirty="0" smtClean="0"/>
              <a:t>	- l'emploi du temps que vous avez-vous satisfait-il ? Sinon, qu’aimeriez-vous voir changer ?</a:t>
            </a:r>
          </a:p>
          <a:p>
            <a:pPr>
              <a:defRPr/>
            </a:pPr>
            <a:endParaRPr lang="fr-FR" sz="300" dirty="0" smtClean="0"/>
          </a:p>
          <a:p>
            <a:pPr>
              <a:defRPr/>
            </a:pPr>
            <a:r>
              <a:rPr lang="fr-FR" sz="1400" b="1" dirty="0" smtClean="0">
                <a:latin typeface="Lucida Handwriting" panose="03010101010101010101" pitchFamily="66" charset="0"/>
              </a:rPr>
              <a:t>3) Le moment du repas :</a:t>
            </a:r>
          </a:p>
          <a:p>
            <a:pPr>
              <a:defRPr/>
            </a:pPr>
            <a:r>
              <a:rPr lang="fr-FR" sz="1400" dirty="0" smtClean="0"/>
              <a:t>	- Que prenez-vous au petit déjeuner ? Quel est son importance ?</a:t>
            </a:r>
          </a:p>
          <a:p>
            <a:pPr>
              <a:defRPr/>
            </a:pPr>
            <a:r>
              <a:rPr lang="fr-FR" sz="1400" dirty="0" smtClean="0"/>
              <a:t>	- Que mangez-vous le midi (repas ? Sandwich?)</a:t>
            </a:r>
          </a:p>
          <a:p>
            <a:pPr>
              <a:defRPr/>
            </a:pPr>
            <a:r>
              <a:rPr lang="fr-FR" sz="1400" dirty="0" smtClean="0"/>
              <a:t>	- Pour quelles raisons ne mangez-vous pas à la cantine :</a:t>
            </a:r>
            <a:r>
              <a:rPr lang="fr-FR" sz="1050" dirty="0" smtClean="0">
                <a:latin typeface="Lucida Handwriting" panose="03010101010101010101" pitchFamily="66" charset="0"/>
              </a:rPr>
              <a:t>	-&gt; on mange mieux à la maison 				</a:t>
            </a:r>
            <a:r>
              <a:rPr lang="fr-FR" sz="1050" dirty="0">
                <a:latin typeface="Lucida Handwriting" panose="03010101010101010101" pitchFamily="66" charset="0"/>
              </a:rPr>
              <a:t>			</a:t>
            </a:r>
            <a:r>
              <a:rPr lang="fr-FR" sz="1050" dirty="0" smtClean="0">
                <a:latin typeface="Lucida Handwriting" panose="03010101010101010101" pitchFamily="66" charset="0"/>
              </a:rPr>
              <a:t>-&gt; </a:t>
            </a:r>
            <a:r>
              <a:rPr lang="fr-FR" sz="1050" dirty="0">
                <a:latin typeface="Lucida Handwriting" panose="03010101010101010101" pitchFamily="66" charset="0"/>
              </a:rPr>
              <a:t>c’est trop cher								-&gt; Maman ne veut pas				</a:t>
            </a:r>
            <a:r>
              <a:rPr lang="fr-FR" sz="1050" dirty="0" smtClean="0">
                <a:latin typeface="Lucida Handwriting" panose="03010101010101010101" pitchFamily="66" charset="0"/>
              </a:rPr>
              <a:t>				-&gt;_________________________ _______	</a:t>
            </a:r>
            <a:r>
              <a:rPr lang="fr-FR" sz="1400" dirty="0" smtClean="0"/>
              <a:t>	-  Votre repas du midi est-il suffisant pour vous et assez équilibré ?</a:t>
            </a:r>
          </a:p>
          <a:p>
            <a:pPr>
              <a:defRPr/>
            </a:pPr>
            <a:r>
              <a:rPr lang="fr-FR" sz="1400" dirty="0" smtClean="0"/>
              <a:t>	- Où mangez-vous le midi (parc boisé, à la maison, dans la rue...) ?</a:t>
            </a:r>
          </a:p>
          <a:p>
            <a:pPr>
              <a:defRPr/>
            </a:pPr>
            <a:r>
              <a:rPr lang="fr-FR" sz="1400" dirty="0" smtClean="0"/>
              <a:t>	- Quels problèmes rencontrez-vous le midi pour l'achat de votre repas ou le lieu pour déjeuner ?</a:t>
            </a:r>
          </a:p>
          <a:p>
            <a:pPr>
              <a:defRPr/>
            </a:pPr>
            <a:r>
              <a:rPr lang="fr-FR" sz="1400" dirty="0" smtClean="0"/>
              <a:t>	- Voudriez-vous participer à des activités pendant votre temps libre et la pause-repas ? Où 	mangeriez-vous ?</a:t>
            </a:r>
          </a:p>
          <a:p>
            <a:pPr algn="ctr">
              <a:defRPr/>
            </a:pPr>
            <a:r>
              <a:rPr lang="fr-FR" sz="1400" dirty="0" smtClean="0"/>
              <a:t>	</a:t>
            </a:r>
            <a:r>
              <a:rPr lang="fr-FR" sz="1400" b="1" dirty="0" smtClean="0"/>
              <a:t>=&gt;  </a:t>
            </a:r>
            <a:r>
              <a:rPr lang="fr-FR" sz="1400" b="1" i="1" dirty="0" smtClean="0"/>
              <a:t>Rôle du délégué dans l’ambiance de la classe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6659563" y="1268413"/>
          <a:ext cx="194468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344"/>
                <a:gridCol w="972344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Effectif du groupe </a:t>
                      </a:r>
                      <a:endParaRPr lang="fr-FR" dirty="0"/>
                    </a:p>
                  </a:txBody>
                  <a:tcPr marL="91462" marR="91462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1462" marR="91462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250825" y="11113"/>
          <a:ext cx="8642350" cy="6657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372"/>
                <a:gridCol w="7273978"/>
              </a:tblGrid>
              <a:tr h="374064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u="sng" kern="1200" dirty="0" smtClean="0">
                          <a:solidFill>
                            <a:schemeClr val="tx1"/>
                          </a:solidFill>
                          <a:latin typeface="Albertus Medium" panose="020E0602030304020304" pitchFamily="34" charset="0"/>
                          <a:ea typeface="+mn-ea"/>
                          <a:cs typeface="+mn-cs"/>
                        </a:rPr>
                        <a:t>FICHE  4 : LES CONDITIONS DE VIE  DES ELEVES</a:t>
                      </a:r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06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20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5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5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5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07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5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346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5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5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5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5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5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281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59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40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937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204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204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91455" marR="91455" marT="45713" marB="457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581025" y="503238"/>
            <a:ext cx="80645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altLang="fr-FR" sz="1400" b="1" u="sng">
                <a:latin typeface="Albertus Medium" pitchFamily="34" charset="0"/>
              </a:rPr>
              <a:t>FICHE 5: Délégué et Eco-citoyen</a:t>
            </a:r>
          </a:p>
          <a:p>
            <a:endParaRPr lang="fr-FR" altLang="fr-FR" sz="1400" b="1" u="sng">
              <a:latin typeface="Albertus Medium" pitchFamily="34" charset="0"/>
            </a:endParaRPr>
          </a:p>
        </p:txBody>
      </p:sp>
      <p:sp>
        <p:nvSpPr>
          <p:cNvPr id="29699" name="Rectangle 1"/>
          <p:cNvSpPr>
            <a:spLocks noChangeArrowheads="1"/>
          </p:cNvSpPr>
          <p:nvPr/>
        </p:nvSpPr>
        <p:spPr bwMode="auto">
          <a:xfrm>
            <a:off x="604838" y="890588"/>
            <a:ext cx="80645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fr-FR" sz="1800" b="1" i="1" u="sng">
                <a:latin typeface="'PrimaSans BT,Verdana,sans-seri"/>
              </a:rPr>
              <a:t>LE DEVELOPPEMENT DURABLE</a:t>
            </a:r>
            <a:endParaRPr lang="fr-FR" altLang="fr-FR" sz="1800">
              <a:latin typeface="'PrimaSans BT,Verdana,sans-seri"/>
            </a:endParaRPr>
          </a:p>
          <a:p>
            <a:endParaRPr lang="fr-FR" altLang="fr-FR" sz="1800">
              <a:latin typeface="'PrimaSans BT,Verdana,sans-seri"/>
              <a:cs typeface="Calibri" pitchFamily="34" charset="0"/>
            </a:endParaRPr>
          </a:p>
          <a:p>
            <a:endParaRPr lang="fr-FR" altLang="fr-FR" sz="1800">
              <a:latin typeface="'PrimaSans BT,Verdana,sans-seri"/>
              <a:cs typeface="Calibri" pitchFamily="34" charset="0"/>
            </a:endParaRPr>
          </a:p>
          <a:p>
            <a:r>
              <a:rPr lang="fr-FR" altLang="fr-FR" sz="1400">
                <a:cs typeface="Times New Roman" pitchFamily="18" charset="0"/>
              </a:rPr>
              <a:t>1-     	 Avez-vous déjà entendu parler du développement durable ? </a:t>
            </a:r>
          </a:p>
          <a:p>
            <a:r>
              <a:rPr lang="fr-FR" altLang="fr-FR" sz="1400">
                <a:cs typeface="Times New Roman" pitchFamily="18" charset="0"/>
              </a:rPr>
              <a:t>	 Et si oui, qu’est-ce que ça représente pour vous ?</a:t>
            </a:r>
          </a:p>
          <a:p>
            <a:endParaRPr lang="fr-FR" altLang="fr-FR" sz="1400">
              <a:cs typeface="Times New Roman" pitchFamily="18" charset="0"/>
            </a:endParaRPr>
          </a:p>
          <a:p>
            <a:r>
              <a:rPr lang="fr-FR" altLang="fr-FR" sz="1400">
                <a:cs typeface="Times New Roman" pitchFamily="18" charset="0"/>
              </a:rPr>
              <a:t>2-      	Avez-vous entendu parler des marches organisées pour le climat ?</a:t>
            </a:r>
          </a:p>
          <a:p>
            <a:endParaRPr lang="fr-FR" altLang="fr-FR" sz="1400">
              <a:cs typeface="Times New Roman" pitchFamily="18" charset="0"/>
            </a:endParaRPr>
          </a:p>
          <a:p>
            <a:r>
              <a:rPr lang="fr-FR" altLang="fr-FR" sz="1400">
                <a:cs typeface="Times New Roman" pitchFamily="18" charset="0"/>
              </a:rPr>
              <a:t>3-      	Avez-vous entendu parler d’une personne appelée Gréta Thunberg ? </a:t>
            </a:r>
          </a:p>
          <a:p>
            <a:r>
              <a:rPr lang="fr-FR" altLang="fr-FR" sz="1400">
                <a:cs typeface="Times New Roman" pitchFamily="18" charset="0"/>
              </a:rPr>
              <a:t>	 Et si oui, pour quelle cause agit-elle ?</a:t>
            </a:r>
          </a:p>
          <a:p>
            <a:endParaRPr lang="fr-FR" altLang="fr-FR" sz="1400">
              <a:cs typeface="Times New Roman" pitchFamily="18" charset="0"/>
            </a:endParaRPr>
          </a:p>
          <a:p>
            <a:r>
              <a:rPr lang="fr-FR" altLang="fr-FR" sz="1400">
                <a:cs typeface="Times New Roman" pitchFamily="18" charset="0"/>
              </a:rPr>
              <a:t>4-      	Vous sentez-vous concernés par l’état de votre collège ? </a:t>
            </a:r>
          </a:p>
          <a:p>
            <a:r>
              <a:rPr lang="fr-FR" altLang="fr-FR" sz="1400">
                <a:cs typeface="Times New Roman" pitchFamily="18" charset="0"/>
              </a:rPr>
              <a:t>	Et comment le trouvez-vous, le matin en rentrant, après la 1</a:t>
            </a:r>
            <a:r>
              <a:rPr lang="fr-FR" altLang="fr-FR" sz="1400" baseline="30000">
                <a:cs typeface="Times New Roman" pitchFamily="18" charset="0"/>
              </a:rPr>
              <a:t>ère</a:t>
            </a:r>
            <a:r>
              <a:rPr lang="fr-FR" altLang="fr-FR" sz="1400">
                <a:cs typeface="Times New Roman" pitchFamily="18" charset="0"/>
              </a:rPr>
              <a:t> récréation, l’après-midi ?</a:t>
            </a:r>
          </a:p>
          <a:p>
            <a:endParaRPr lang="fr-FR" altLang="fr-FR" sz="1400">
              <a:cs typeface="Times New Roman" pitchFamily="18" charset="0"/>
            </a:endParaRPr>
          </a:p>
          <a:p>
            <a:r>
              <a:rPr lang="fr-FR" altLang="fr-FR" sz="1400">
                <a:cs typeface="Times New Roman" pitchFamily="18" charset="0"/>
              </a:rPr>
              <a:t>5-     	 Quelles actions envisageriez-vous pour votre collège ?</a:t>
            </a:r>
          </a:p>
          <a:p>
            <a:endParaRPr lang="fr-FR" altLang="fr-FR" sz="1400">
              <a:cs typeface="Times New Roman" pitchFamily="18" charset="0"/>
            </a:endParaRPr>
          </a:p>
          <a:p>
            <a:r>
              <a:rPr lang="fr-FR" altLang="fr-FR" sz="1400">
                <a:cs typeface="Times New Roman" pitchFamily="18" charset="0"/>
              </a:rPr>
              <a:t>6-      	Les élèves ont-ils droit aux décisions prises concernant l’environnement du collège ?</a:t>
            </a:r>
          </a:p>
          <a:p>
            <a:endParaRPr lang="fr-FR" altLang="fr-FR" sz="1400">
              <a:cs typeface="Times New Roman" pitchFamily="18" charset="0"/>
            </a:endParaRPr>
          </a:p>
          <a:p>
            <a:r>
              <a:rPr lang="fr-FR" altLang="fr-FR" sz="1400">
                <a:cs typeface="Times New Roman" pitchFamily="18" charset="0"/>
              </a:rPr>
              <a:t>7-      	Que devez-vous faire pour sensibiliser vos camarades en tant que délégués ?</a:t>
            </a:r>
          </a:p>
          <a:p>
            <a:endParaRPr lang="fr-FR" altLang="fr-FR" sz="1400">
              <a:cs typeface="Times New Roman" pitchFamily="18" charset="0"/>
            </a:endParaRPr>
          </a:p>
          <a:p>
            <a:endParaRPr lang="fr-FR" altLang="fr-FR" sz="1400">
              <a:cs typeface="Times New Roman" pitchFamily="18" charset="0"/>
            </a:endParaRPr>
          </a:p>
          <a:p>
            <a:r>
              <a:rPr lang="fr-FR" altLang="fr-FR" sz="1800" b="1" i="1">
                <a:cs typeface="Times New Roman" pitchFamily="18" charset="0"/>
              </a:rPr>
              <a:t>	 </a:t>
            </a:r>
            <a:r>
              <a:rPr lang="fr-FR" altLang="fr-FR" sz="1600" b="1" i="1">
                <a:cs typeface="Times New Roman" pitchFamily="18" charset="0"/>
              </a:rPr>
              <a:t>Moi délégué, suis-je sensible à la protection de ma planète ?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6516688" y="620713"/>
          <a:ext cx="20955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750"/>
                <a:gridCol w="1047750"/>
              </a:tblGrid>
              <a:tr h="792088">
                <a:tc>
                  <a:txBody>
                    <a:bodyPr/>
                    <a:lstStyle/>
                    <a:p>
                      <a:r>
                        <a:rPr lang="fr-FR" dirty="0" smtClean="0"/>
                        <a:t>Effectif du groupe </a:t>
                      </a:r>
                      <a:endParaRPr lang="fr-FR" dirty="0"/>
                    </a:p>
                  </a:txBody>
                  <a:tcPr marL="91386" marR="91386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1386" marR="91386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que">
  <a:themeElements>
    <a:clrScheme name="Organique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que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qu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544</TotalTime>
  <Words>225</Words>
  <Application>Microsoft Office PowerPoint</Application>
  <PresentationFormat>Affichage à l'écran (4:3)</PresentationFormat>
  <Paragraphs>177</Paragraphs>
  <Slides>12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14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7" baseType="lpstr">
      <vt:lpstr>Times New Roman</vt:lpstr>
      <vt:lpstr>Arial</vt:lpstr>
      <vt:lpstr>Garamond</vt:lpstr>
      <vt:lpstr>Desdemona</vt:lpstr>
      <vt:lpstr>Electrik</vt:lpstr>
      <vt:lpstr>Albertus Medium</vt:lpstr>
      <vt:lpstr>Mead Bold</vt:lpstr>
      <vt:lpstr>Lucida Handwriting</vt:lpstr>
      <vt:lpstr>Albertus Extra Bold</vt:lpstr>
      <vt:lpstr>Lucida Calligraphy</vt:lpstr>
      <vt:lpstr>Matura MT Script Capitals</vt:lpstr>
      <vt:lpstr>'PrimaSans BT,Verdana,sans-seri</vt:lpstr>
      <vt:lpstr>Calibri</vt:lpstr>
      <vt:lpstr>Century Gothic</vt:lpstr>
      <vt:lpstr>Organique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Company>OASIS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Aucun titre de diapositive</dc:title>
  <dc:creator>SCO_COULON</dc:creator>
  <cp:lastModifiedBy>BOYER</cp:lastModifiedBy>
  <cp:revision>43</cp:revision>
  <cp:lastPrinted>2018-11-02T09:21:25Z</cp:lastPrinted>
  <dcterms:created xsi:type="dcterms:W3CDTF">2002-11-10T16:57:06Z</dcterms:created>
  <dcterms:modified xsi:type="dcterms:W3CDTF">2019-11-11T09:26:47Z</dcterms:modified>
</cp:coreProperties>
</file>