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5" r:id="rId4"/>
    <p:sldId id="257" r:id="rId5"/>
    <p:sldId id="268" r:id="rId6"/>
    <p:sldId id="260" r:id="rId7"/>
    <p:sldId id="269" r:id="rId8"/>
    <p:sldId id="261" r:id="rId9"/>
    <p:sldId id="270" r:id="rId10"/>
    <p:sldId id="271" r:id="rId11"/>
    <p:sldId id="272" r:id="rId12"/>
  </p:sldIdLst>
  <p:sldSz cx="9144000" cy="6858000" type="screen4x3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3472" y="-1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A1C29-30B4-4C48-91A4-4DFD475A8492}" type="datetimeFigureOut">
              <a:rPr lang="fr-FR" smtClean="0"/>
              <a:pPr/>
              <a:t>03/05/15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82AE-2B59-440E-B7E4-9B7D6F72FA4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71472" y="928670"/>
            <a:ext cx="8286808" cy="2071702"/>
          </a:xfrm>
          <a:prstGeom prst="rect">
            <a:avLst/>
          </a:prstGeom>
          <a:noFill/>
          <a:ln w="38100" cmpd="dbl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RE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SEQUENCE L’UNION EUROPEENNE ET SES TERRITOIRES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929066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Séance 1— Situation d’étude: Les frontières de l’Union européenne</a:t>
            </a:r>
            <a:endParaRPr kumimoji="0" lang="fr-R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R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99792" y="6165304"/>
            <a:ext cx="458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V. GRONDIN  - C. VITRY-ORESTE – E. MATHELIN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00034" y="0"/>
          <a:ext cx="8072494" cy="6858000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263197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l’intérieur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l’extérieur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45143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66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b="1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CONCLUSION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b="1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CONCLUSION</a:t>
                      </a:r>
                      <a:endParaRPr lang="fr-RE" sz="1000" b="1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14414" y="1142984"/>
            <a:ext cx="27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l’UE de 2015: 28 membres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5852" y="1643050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Schengen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4876" y="357166"/>
            <a:ext cx="382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Frontières extérieures très surveillées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785794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Politiques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472" y="35716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Etats membres n’appartenant pas</a:t>
            </a:r>
          </a:p>
          <a:p>
            <a:r>
              <a:rPr lang="fr-RE" dirty="0" smtClean="0"/>
              <a:t>aux mêmes espaces: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85852" y="2143116"/>
            <a:ext cx="14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(- Zone euro)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76018" y="1928802"/>
            <a:ext cx="392507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2 comportements face à l’origine des  migrants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0" y="264318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Visa obligatoire pour les pays autres que pays riches ou quelques pays émergents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0" y="364331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Système de surveillance renforcé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0034" y="2786058"/>
            <a:ext cx="263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Espace de libre circulation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500694" y="4071942"/>
            <a:ext cx="20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RE" b="1" dirty="0" smtClean="0">
                <a:solidFill>
                  <a:prstClr val="black"/>
                </a:solidFill>
              </a:rPr>
              <a:t>= espace forteresse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0034" y="3429000"/>
            <a:ext cx="166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Douane volante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500562" y="4643446"/>
            <a:ext cx="3673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Différents types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928662" y="6072206"/>
            <a:ext cx="293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à géométrie variable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928662" y="6488668"/>
            <a:ext cx="2262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Frontières évolutives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00562" y="585789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fr-RE" dirty="0" smtClean="0"/>
              <a:t>Accès inégal à l’UE selon l’origine </a:t>
            </a:r>
          </a:p>
          <a:p>
            <a:pPr algn="just"/>
            <a:r>
              <a:rPr lang="fr-RE" dirty="0" smtClean="0"/>
              <a:t>des migrants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572000" y="6488668"/>
            <a:ext cx="271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Frontières très surveillées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7600" dirty="0" smtClean="0"/>
              <a:t>	En vous appuyant sur ce tableau, montrez, dans un paragraphe structuré quelles conceptions de la frontière l’UE met en œuvre aujourd’hui.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RE" sz="4500" dirty="0" smtClean="0"/>
              <a:t>	(Vous commencerez par établir une typologie des frontières; puis, vous évoquerez la libre circulation et les flux migratoires)</a:t>
            </a:r>
            <a:endParaRPr lang="fr-FR" sz="4500" dirty="0" smtClean="0"/>
          </a:p>
          <a:p>
            <a:pPr>
              <a:buNone/>
            </a:pPr>
            <a:r>
              <a:rPr lang="fr-FR" dirty="0" smtClean="0"/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333641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llipse 4"/>
          <p:cNvSpPr/>
          <p:nvPr/>
        </p:nvSpPr>
        <p:spPr>
          <a:xfrm>
            <a:off x="1142976" y="3643314"/>
            <a:ext cx="428628" cy="428628"/>
          </a:xfrm>
          <a:prstGeom prst="ellipse">
            <a:avLst/>
          </a:prstGeom>
          <a:noFill/>
          <a:ln w="444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rot="19951569">
            <a:off x="2540375" y="3794296"/>
            <a:ext cx="671838" cy="281415"/>
          </a:xfrm>
          <a:prstGeom prst="ellipse">
            <a:avLst/>
          </a:prstGeom>
          <a:noFill/>
          <a:ln w="412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786182" y="3429000"/>
            <a:ext cx="285752" cy="285752"/>
          </a:xfrm>
          <a:prstGeom prst="ellipse">
            <a:avLst/>
          </a:prstGeom>
          <a:noFill/>
          <a:ln w="412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 rot="20183283">
            <a:off x="3491333" y="1981969"/>
            <a:ext cx="450617" cy="1475595"/>
          </a:xfrm>
          <a:prstGeom prst="ellipse">
            <a:avLst/>
          </a:prstGeom>
          <a:noFill/>
          <a:ln w="412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5143512"/>
            <a:ext cx="290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Plusieurs types de frontières: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357950" y="214290"/>
            <a:ext cx="2786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b="1" dirty="0" smtClean="0">
                <a:solidFill>
                  <a:srgbClr val="C00000"/>
                </a:solidFill>
              </a:rPr>
              <a:t>2 principaux espaces de </a:t>
            </a:r>
          </a:p>
          <a:p>
            <a:r>
              <a:rPr lang="fr-RE" b="1" dirty="0" smtClean="0">
                <a:solidFill>
                  <a:srgbClr val="C00000"/>
                </a:solidFill>
              </a:rPr>
              <a:t>Contact entre</a:t>
            </a:r>
          </a:p>
          <a:p>
            <a:r>
              <a:rPr lang="fr-RE" b="1" dirty="0" smtClean="0">
                <a:solidFill>
                  <a:srgbClr val="C00000"/>
                </a:solidFill>
              </a:rPr>
              <a:t>UE et ses voisins: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215074" y="1500174"/>
            <a:ext cx="292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>
                <a:solidFill>
                  <a:srgbClr val="C00000"/>
                </a:solidFill>
              </a:rPr>
              <a:t>-  La Méditerranée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28596" y="5357826"/>
            <a:ext cx="562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Frontières extérieures ( à l’Est, avec Russie et ses voisins)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28596" y="557214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- Frontières espace Schengen: 26 membres= espace de libre circulation des personnes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28596" y="5786454"/>
            <a:ext cx="871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- Frontières internes entre les 28 Etats membres. Plus on va vers l’est, plus elles sont récentes.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286512" y="2428868"/>
            <a:ext cx="285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Frontières extérieures très</a:t>
            </a:r>
          </a:p>
          <a:p>
            <a:r>
              <a:rPr lang="fr-RE" dirty="0" smtClean="0"/>
              <a:t> surveillées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286512" y="3071810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-radars, détecteurs de passage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286512" y="3357562"/>
            <a:ext cx="285748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- navires et escadres de surveillance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286512" y="4143380"/>
            <a:ext cx="2857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Politique commune en </a:t>
            </a:r>
          </a:p>
          <a:p>
            <a:r>
              <a:rPr lang="fr-RE" dirty="0" smtClean="0"/>
              <a:t>matière d’asile et </a:t>
            </a:r>
          </a:p>
          <a:p>
            <a:r>
              <a:rPr lang="fr-RE" dirty="0" smtClean="0"/>
              <a:t>d’immigration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215762" y="1071546"/>
            <a:ext cx="2928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fr-RE" dirty="0" smtClean="0">
                <a:solidFill>
                  <a:srgbClr val="C00000"/>
                </a:solidFill>
              </a:rPr>
              <a:t>Façade orientale de l’Europe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714356"/>
          <a:ext cx="8072494" cy="2928958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4307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l’intérieur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A l’extérieur</a:t>
                      </a:r>
                      <a:endParaRPr lang="fr-RE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8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14414" y="2000240"/>
            <a:ext cx="27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l’UE de 2015: 28 membres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5852" y="2500306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Schengen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857752" y="1285860"/>
            <a:ext cx="382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Frontières extérieures très surveillées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857752" y="1714488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Politiques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472" y="1142984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Etats membres n’appartenant pas</a:t>
            </a:r>
          </a:p>
          <a:p>
            <a:r>
              <a:rPr lang="fr-RE" dirty="0" smtClean="0"/>
              <a:t>aux mêmes espaces: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85852" y="3000372"/>
            <a:ext cx="14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(- Zone euro)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F88E3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41273" y="1044753"/>
            <a:ext cx="5447108" cy="435768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5984" y="5857892"/>
            <a:ext cx="43577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Doc.2: </a:t>
            </a:r>
            <a:r>
              <a:rPr kumimoji="0" lang="fr-R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Vers une Europe « forteresse »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643702" y="428604"/>
            <a:ext cx="2500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>
                <a:solidFill>
                  <a:srgbClr val="C00000"/>
                </a:solidFill>
              </a:rPr>
              <a:t>Accès facile des ressortissants des Etats riches et de certains pays émergents voire ceux répondant à ses besoins économiques.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2428868"/>
            <a:ext cx="24288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>
                <a:solidFill>
                  <a:srgbClr val="00B050"/>
                </a:solidFill>
              </a:rPr>
              <a:t>Autres pays:</a:t>
            </a:r>
          </a:p>
          <a:p>
            <a:pPr>
              <a:buFontTx/>
              <a:buChar char="-"/>
            </a:pPr>
            <a:r>
              <a:rPr lang="fr-RE" dirty="0" smtClean="0">
                <a:solidFill>
                  <a:srgbClr val="00B050"/>
                </a:solidFill>
              </a:rPr>
              <a:t>Visa obligatoire</a:t>
            </a:r>
          </a:p>
          <a:p>
            <a:pPr>
              <a:buFontTx/>
              <a:buChar char="-"/>
            </a:pPr>
            <a:r>
              <a:rPr lang="fr-RE" dirty="0" smtClean="0">
                <a:solidFill>
                  <a:srgbClr val="00B050"/>
                </a:solidFill>
              </a:rPr>
              <a:t>Système de surveillance des frontières extérieures renforcé (Frontex, centres de rétention, « directive retour », Pacte européen…)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8860" y="2285992"/>
            <a:ext cx="2786082" cy="214314"/>
          </a:xfrm>
          <a:prstGeom prst="rect">
            <a:avLst/>
          </a:prstGeom>
          <a:solidFill>
            <a:srgbClr val="00B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86116" y="2500306"/>
            <a:ext cx="2000264" cy="214314"/>
          </a:xfrm>
          <a:prstGeom prst="rect">
            <a:avLst/>
          </a:prstGeom>
          <a:solidFill>
            <a:srgbClr val="00B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000628" y="3857628"/>
            <a:ext cx="1428760" cy="214314"/>
          </a:xfrm>
          <a:prstGeom prst="rect">
            <a:avLst/>
          </a:prstGeom>
          <a:solidFill>
            <a:srgbClr val="00B05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285984" y="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RE" u="sng" dirty="0" smtClean="0"/>
              <a:t>2 comportements face à l’immigration:</a:t>
            </a:r>
            <a:endParaRPr lang="fr-FR" u="sng" dirty="0"/>
          </a:p>
        </p:txBody>
      </p:sp>
      <p:sp>
        <p:nvSpPr>
          <p:cNvPr id="12" name="Forme libre 11"/>
          <p:cNvSpPr/>
          <p:nvPr/>
        </p:nvSpPr>
        <p:spPr>
          <a:xfrm>
            <a:off x="2466109" y="651164"/>
            <a:ext cx="4017818" cy="942109"/>
          </a:xfrm>
          <a:custGeom>
            <a:avLst/>
            <a:gdLst>
              <a:gd name="connsiteX0" fmla="*/ 3131127 w 4017818"/>
              <a:gd name="connsiteY0" fmla="*/ 0 h 942109"/>
              <a:gd name="connsiteX1" fmla="*/ 4017818 w 4017818"/>
              <a:gd name="connsiteY1" fmla="*/ 0 h 942109"/>
              <a:gd name="connsiteX2" fmla="*/ 4017818 w 4017818"/>
              <a:gd name="connsiteY2" fmla="*/ 692727 h 942109"/>
              <a:gd name="connsiteX3" fmla="*/ 2757055 w 4017818"/>
              <a:gd name="connsiteY3" fmla="*/ 692727 h 942109"/>
              <a:gd name="connsiteX4" fmla="*/ 2770909 w 4017818"/>
              <a:gd name="connsiteY4" fmla="*/ 942109 h 942109"/>
              <a:gd name="connsiteX5" fmla="*/ 0 w 4017818"/>
              <a:gd name="connsiteY5" fmla="*/ 942109 h 942109"/>
              <a:gd name="connsiteX6" fmla="*/ 0 w 4017818"/>
              <a:gd name="connsiteY6" fmla="*/ 290945 h 942109"/>
              <a:gd name="connsiteX7" fmla="*/ 3158836 w 4017818"/>
              <a:gd name="connsiteY7" fmla="*/ 290945 h 942109"/>
              <a:gd name="connsiteX8" fmla="*/ 3131127 w 4017818"/>
              <a:gd name="connsiteY8" fmla="*/ 0 h 94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7818" h="942109">
                <a:moveTo>
                  <a:pt x="3131127" y="0"/>
                </a:moveTo>
                <a:lnTo>
                  <a:pt x="4017818" y="0"/>
                </a:lnTo>
                <a:lnTo>
                  <a:pt x="4017818" y="692727"/>
                </a:lnTo>
                <a:lnTo>
                  <a:pt x="2757055" y="692727"/>
                </a:lnTo>
                <a:lnTo>
                  <a:pt x="2770909" y="942109"/>
                </a:lnTo>
                <a:lnTo>
                  <a:pt x="0" y="942109"/>
                </a:lnTo>
                <a:lnTo>
                  <a:pt x="0" y="290945"/>
                </a:lnTo>
                <a:lnTo>
                  <a:pt x="3158836" y="290945"/>
                </a:lnTo>
                <a:lnTo>
                  <a:pt x="3131127" y="0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214942" y="4286256"/>
            <a:ext cx="1214446" cy="214314"/>
          </a:xfrm>
          <a:prstGeom prst="rect">
            <a:avLst/>
          </a:prstGeom>
          <a:solidFill>
            <a:srgbClr val="00B05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0" y="5143512"/>
            <a:ext cx="257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= Politique commune en </a:t>
            </a:r>
          </a:p>
          <a:p>
            <a:r>
              <a:rPr lang="fr-RE" dirty="0" smtClean="0"/>
              <a:t>matière d’asile et </a:t>
            </a:r>
          </a:p>
          <a:p>
            <a:r>
              <a:rPr lang="fr-RE" dirty="0" smtClean="0"/>
              <a:t>d’immigration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00034" y="214290"/>
          <a:ext cx="8072494" cy="5075885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4307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l’intérieur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A l’extérieur</a:t>
                      </a:r>
                      <a:endParaRPr lang="fr-RE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8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14414" y="1500174"/>
            <a:ext cx="27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l’UE de 2015: 28 membres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5852" y="2000240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Schengen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4876" y="714356"/>
            <a:ext cx="382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Frontières extérieures très surveillées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1142984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Politiques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Etats membres n’appartenant pas</a:t>
            </a:r>
          </a:p>
          <a:p>
            <a:r>
              <a:rPr lang="fr-RE" dirty="0" smtClean="0"/>
              <a:t>aux mêmes espaces: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85852" y="2500306"/>
            <a:ext cx="14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(- Zone euro)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76018" y="2285992"/>
            <a:ext cx="392507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2 comportements face à l’origine des  migrants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0" y="300037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Visa obligatoire pour les pays autres que pays riches ou quelques pays émergents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0" y="400050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Système de surveillance renforcé  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36805C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71472" y="1285860"/>
            <a:ext cx="7593367" cy="32147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1472" y="857232"/>
            <a:ext cx="423000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Doc.3: </a:t>
            </a:r>
            <a:r>
              <a:rPr kumimoji="0" lang="fr-R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Les frontières de l’espace Schengen 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 flipV="1">
            <a:off x="3000364" y="214290"/>
            <a:ext cx="3500462" cy="9286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572264" y="0"/>
            <a:ext cx="187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26 Etats membres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643306" y="1428736"/>
            <a:ext cx="642942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14348" y="1643050"/>
            <a:ext cx="357190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14348" y="1857364"/>
            <a:ext cx="357190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14348" y="2071678"/>
            <a:ext cx="142876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571736" y="2928934"/>
            <a:ext cx="1714512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14348" y="3143248"/>
            <a:ext cx="357190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14348" y="3357562"/>
            <a:ext cx="357190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14348" y="3571876"/>
            <a:ext cx="3571900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14348" y="3786190"/>
            <a:ext cx="2928958" cy="214314"/>
          </a:xfrm>
          <a:prstGeom prst="rect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143504" y="357166"/>
            <a:ext cx="263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u="sng" dirty="0" smtClean="0">
                <a:solidFill>
                  <a:srgbClr val="0070C0"/>
                </a:solidFill>
              </a:rPr>
              <a:t>Espace de libre circulation</a:t>
            </a:r>
            <a:endParaRPr lang="fr-FR" u="sng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14942" y="3143248"/>
            <a:ext cx="2786082" cy="214314"/>
          </a:xfrm>
          <a:prstGeom prst="rect">
            <a:avLst/>
          </a:prstGeom>
          <a:solidFill>
            <a:srgbClr val="00B05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429124" y="3357562"/>
            <a:ext cx="3571900" cy="214314"/>
          </a:xfrm>
          <a:prstGeom prst="rect">
            <a:avLst/>
          </a:prstGeom>
          <a:solidFill>
            <a:srgbClr val="00B05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44870" y="5000636"/>
            <a:ext cx="899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>
                <a:solidFill>
                  <a:srgbClr val="00B050"/>
                </a:solidFill>
              </a:rPr>
              <a:t>Conséquence de la libre circulation: renforcement de la surveillance des frontières extérieures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00034" y="214290"/>
          <a:ext cx="8072494" cy="5075885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4307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l’intérieur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A l’extérieur</a:t>
                      </a:r>
                      <a:endParaRPr lang="fr-RE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8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14414" y="1500174"/>
            <a:ext cx="27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l’UE de 2015: 28 membres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5852" y="2000240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Schengen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4876" y="714356"/>
            <a:ext cx="382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Frontières extérieures très surveillées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1142984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Politiques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Etats membres n’appartenant pas</a:t>
            </a:r>
          </a:p>
          <a:p>
            <a:r>
              <a:rPr lang="fr-RE" dirty="0" smtClean="0"/>
              <a:t>aux mêmes espaces: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85852" y="2500306"/>
            <a:ext cx="14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(- Zone euro)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76018" y="2285992"/>
            <a:ext cx="392507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2 comportements face à l’origine des  migrants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0" y="300037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Visa obligatoire pour les pays autres que pays riches ou quelques pays émergents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0" y="400050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Système de surveillance renforcé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0034" y="3143248"/>
            <a:ext cx="263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Espace de libre circulation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500694" y="4429132"/>
            <a:ext cx="20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RE" b="1" dirty="0" smtClean="0">
                <a:solidFill>
                  <a:prstClr val="black"/>
                </a:solidFill>
              </a:rPr>
              <a:t>= espace forteresse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0034" y="3786190"/>
            <a:ext cx="166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Douane volante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C118E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357166"/>
            <a:ext cx="9144000" cy="302310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67889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Doc.4: </a:t>
            </a:r>
            <a:r>
              <a:rPr kumimoji="0" lang="fr-R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La politique européenne de voisinage (PEV), pour quoi  faire?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R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fr-R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621166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- </a:t>
            </a:r>
            <a:r>
              <a:rPr lang="fr-RE" b="1" dirty="0" smtClean="0"/>
              <a:t>Ceux qui souhaitent adhérer à l’UE= </a:t>
            </a:r>
            <a:r>
              <a:rPr lang="fr-RE" dirty="0" smtClean="0"/>
              <a:t>Turquie, Islande, Monténégro, Macédoine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65348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- </a:t>
            </a:r>
            <a:r>
              <a:rPr lang="fr-RE" b="1" dirty="0" smtClean="0"/>
              <a:t>Les candidats potentiels: </a:t>
            </a:r>
            <a:r>
              <a:rPr lang="fr-RE" dirty="0" smtClean="0"/>
              <a:t>Suisse, Norvège, Serbie, Kosovo, Albanie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421481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BUT: « rattrapage » à faire dans de nombreux domaines avant de prétendre se présenter comme partenaire: des réformes économiques et politiques, coopération et développement économique et social, réglementation des marchés, affaires intérieures et justice, nombreux secteurs économiques (transport, énergie, information, environnement, recherche-développement), dimension humaine, contact entre les peuples, société civile, éducation , santé publique.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3220" y="3357562"/>
            <a:ext cx="8540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RE" dirty="0" smtClean="0">
                <a:solidFill>
                  <a:prstClr val="black"/>
                </a:solidFill>
              </a:rPr>
              <a:t>PEV particulièrement l’Est avec un partenariat oriental qui regroupe les anciennes républiques de l’Union Soviétique. Cela permet de délivrer des visas de proximité facilitant les relations quotidiennes.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4348" y="5929330"/>
            <a:ext cx="193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b="1" u="sng" dirty="0" smtClean="0"/>
              <a:t>2 types de voisins: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00034" y="214290"/>
          <a:ext cx="8072494" cy="5533085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43073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A l’intérieur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200" b="1" kern="1400">
                          <a:solidFill>
                            <a:srgbClr val="000000"/>
                          </a:solidFill>
                          <a:latin typeface="Times New Roman"/>
                        </a:rPr>
                        <a:t>A l’extérieur</a:t>
                      </a:r>
                      <a:endParaRPr lang="fr-RE" sz="1000" kern="14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822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RE" sz="1000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RE" sz="10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fr-RE" sz="10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14414" y="1500174"/>
            <a:ext cx="27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l’UE de 2015: 28 membres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85852" y="2000240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- Espace Schengen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4876" y="714356"/>
            <a:ext cx="3822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Frontières extérieures très surveillées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1142984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Politiques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1472" y="71435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Etats membres n’appartenant pas</a:t>
            </a:r>
          </a:p>
          <a:p>
            <a:r>
              <a:rPr lang="fr-RE" dirty="0" smtClean="0"/>
              <a:t>aux mêmes espaces: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285852" y="2500306"/>
            <a:ext cx="14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(- Zone euro)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76018" y="2285992"/>
            <a:ext cx="392507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2 comportements face à l’origine des  migrants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0" y="300037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Visa obligatoire pour les pays autres que pays riches ou quelques pays émergents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572000" y="400050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RE" dirty="0" smtClean="0"/>
              <a:t>Système de surveillance renforcé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00034" y="3143248"/>
            <a:ext cx="263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Espace de libre circulation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500694" y="4429132"/>
            <a:ext cx="2075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RE" b="1" dirty="0" smtClean="0">
                <a:solidFill>
                  <a:prstClr val="black"/>
                </a:solidFill>
              </a:rPr>
              <a:t>= espace forteresse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0034" y="3786190"/>
            <a:ext cx="166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Douane volante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500562" y="5000636"/>
            <a:ext cx="3673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RE" dirty="0" smtClean="0"/>
              <a:t>Différents types de coopération avec </a:t>
            </a:r>
          </a:p>
          <a:p>
            <a:r>
              <a:rPr lang="fr-RE" dirty="0" smtClean="0"/>
              <a:t>les pays voisins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649</Words>
  <Application>Microsoft Macintosh PowerPoint</Application>
  <PresentationFormat>Présentation à l'écran (4:3)</PresentationFormat>
  <Paragraphs>262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Vanessa GRONDIN</dc:creator>
  <cp:lastModifiedBy>ben</cp:lastModifiedBy>
  <cp:revision>35</cp:revision>
  <dcterms:created xsi:type="dcterms:W3CDTF">2015-03-24T09:49:43Z</dcterms:created>
  <dcterms:modified xsi:type="dcterms:W3CDTF">2015-05-03T08:14:58Z</dcterms:modified>
</cp:coreProperties>
</file>