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99"/>
  </p:notesMasterIdLst>
  <p:sldIdLst>
    <p:sldId id="256" r:id="rId2"/>
    <p:sldId id="257" r:id="rId3"/>
    <p:sldId id="354" r:id="rId4"/>
    <p:sldId id="355" r:id="rId5"/>
    <p:sldId id="258" r:id="rId6"/>
    <p:sldId id="260" r:id="rId7"/>
    <p:sldId id="356" r:id="rId8"/>
    <p:sldId id="357" r:id="rId9"/>
    <p:sldId id="259" r:id="rId10"/>
    <p:sldId id="261" r:id="rId11"/>
    <p:sldId id="262" r:id="rId12"/>
    <p:sldId id="263" r:id="rId13"/>
    <p:sldId id="264" r:id="rId14"/>
    <p:sldId id="340" r:id="rId15"/>
    <p:sldId id="265" r:id="rId16"/>
    <p:sldId id="358" r:id="rId17"/>
    <p:sldId id="266" r:id="rId18"/>
    <p:sldId id="267" r:id="rId19"/>
    <p:sldId id="268" r:id="rId20"/>
    <p:sldId id="269" r:id="rId21"/>
    <p:sldId id="270" r:id="rId22"/>
    <p:sldId id="271" r:id="rId23"/>
    <p:sldId id="272" r:id="rId24"/>
    <p:sldId id="275" r:id="rId25"/>
    <p:sldId id="273" r:id="rId26"/>
    <p:sldId id="322" r:id="rId27"/>
    <p:sldId id="274" r:id="rId28"/>
    <p:sldId id="276" r:id="rId29"/>
    <p:sldId id="277" r:id="rId30"/>
    <p:sldId id="341" r:id="rId31"/>
    <p:sldId id="278" r:id="rId32"/>
    <p:sldId id="284" r:id="rId33"/>
    <p:sldId id="279" r:id="rId34"/>
    <p:sldId id="285" r:id="rId35"/>
    <p:sldId id="283" r:id="rId36"/>
    <p:sldId id="282" r:id="rId37"/>
    <p:sldId id="286" r:id="rId38"/>
    <p:sldId id="287" r:id="rId39"/>
    <p:sldId id="288" r:id="rId40"/>
    <p:sldId id="289" r:id="rId41"/>
    <p:sldId id="290" r:id="rId42"/>
    <p:sldId id="291" r:id="rId43"/>
    <p:sldId id="292" r:id="rId44"/>
    <p:sldId id="293" r:id="rId45"/>
    <p:sldId id="295" r:id="rId46"/>
    <p:sldId id="294" r:id="rId47"/>
    <p:sldId id="342"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4" r:id="rId65"/>
    <p:sldId id="315" r:id="rId66"/>
    <p:sldId id="316" r:id="rId67"/>
    <p:sldId id="317" r:id="rId68"/>
    <p:sldId id="319" r:id="rId69"/>
    <p:sldId id="318" r:id="rId70"/>
    <p:sldId id="320" r:id="rId71"/>
    <p:sldId id="321" r:id="rId72"/>
    <p:sldId id="323" r:id="rId73"/>
    <p:sldId id="343" r:id="rId74"/>
    <p:sldId id="325" r:id="rId75"/>
    <p:sldId id="326" r:id="rId76"/>
    <p:sldId id="327" r:id="rId77"/>
    <p:sldId id="328" r:id="rId78"/>
    <p:sldId id="329" r:id="rId79"/>
    <p:sldId id="330" r:id="rId80"/>
    <p:sldId id="331" r:id="rId81"/>
    <p:sldId id="332" r:id="rId82"/>
    <p:sldId id="333" r:id="rId83"/>
    <p:sldId id="336" r:id="rId84"/>
    <p:sldId id="335" r:id="rId85"/>
    <p:sldId id="337" r:id="rId86"/>
    <p:sldId id="338" r:id="rId87"/>
    <p:sldId id="339" r:id="rId88"/>
    <p:sldId id="345" r:id="rId89"/>
    <p:sldId id="344" r:id="rId90"/>
    <p:sldId id="346" r:id="rId91"/>
    <p:sldId id="347" r:id="rId92"/>
    <p:sldId id="348" r:id="rId93"/>
    <p:sldId id="349" r:id="rId94"/>
    <p:sldId id="350" r:id="rId95"/>
    <p:sldId id="352" r:id="rId96"/>
    <p:sldId id="351" r:id="rId97"/>
    <p:sldId id="353" r:id="rId9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p:restoredTop sz="80643"/>
  </p:normalViewPr>
  <p:slideViewPr>
    <p:cSldViewPr snapToGrid="0" snapToObjects="1">
      <p:cViewPr varScale="1">
        <p:scale>
          <a:sx n="87" d="100"/>
          <a:sy n="87" d="100"/>
        </p:scale>
        <p:origin x="256" y="200"/>
      </p:cViewPr>
      <p:guideLst/>
    </p:cSldViewPr>
  </p:slideViewPr>
  <p:notesTextViewPr>
    <p:cViewPr>
      <p:scale>
        <a:sx n="1" d="1"/>
        <a:sy n="1" d="1"/>
      </p:scale>
      <p:origin x="0" y="-584"/>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9A5AD-EB79-FC41-81D0-1825FDC5FA73}" type="datetimeFigureOut">
              <a:rPr lang="fr-FR" smtClean="0"/>
              <a:t>06/10/2020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EC583-1830-FC4F-B940-7EDD92ABB630}" type="slidenum">
              <a:rPr lang="fr-FR" smtClean="0"/>
              <a:t>‹#›</a:t>
            </a:fld>
            <a:endParaRPr lang="fr-FR"/>
          </a:p>
        </p:txBody>
      </p:sp>
    </p:spTree>
    <p:extLst>
      <p:ext uri="{BB962C8B-B14F-4D97-AF65-F5344CB8AC3E}">
        <p14:creationId xmlns:p14="http://schemas.microsoft.com/office/powerpoint/2010/main" val="5674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a:t>
            </a:fld>
            <a:endParaRPr lang="fr-FR"/>
          </a:p>
        </p:txBody>
      </p:sp>
    </p:spTree>
    <p:extLst>
      <p:ext uri="{BB962C8B-B14F-4D97-AF65-F5344CB8AC3E}">
        <p14:creationId xmlns:p14="http://schemas.microsoft.com/office/powerpoint/2010/main" val="126658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 besoin de coordination n’existe pas pour un individu qui déciderait de construire seul sa maison</a:t>
            </a:r>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14</a:t>
            </a:fld>
            <a:endParaRPr lang="fr-FR"/>
          </a:p>
        </p:txBody>
      </p:sp>
    </p:spTree>
    <p:extLst>
      <p:ext uri="{BB962C8B-B14F-4D97-AF65-F5344CB8AC3E}">
        <p14:creationId xmlns:p14="http://schemas.microsoft.com/office/powerpoint/2010/main" val="67722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a:t>
            </a:r>
            <a:r>
              <a:rPr lang="fr-FR" dirty="0" err="1" smtClean="0"/>
              <a:t>www.lesechos.fr</a:t>
            </a:r>
            <a:r>
              <a:rPr lang="fr-FR" dirty="0" smtClean="0"/>
              <a:t>/</a:t>
            </a:r>
            <a:r>
              <a:rPr lang="fr-FR" dirty="0" err="1" smtClean="0"/>
              <a:t>idees-debats</a:t>
            </a:r>
            <a:r>
              <a:rPr lang="fr-FR" dirty="0" smtClean="0"/>
              <a:t>/cercle/lutilite-du-chef-dorchestre-en-questions-131875</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15</a:t>
            </a:fld>
            <a:endParaRPr lang="fr-FR"/>
          </a:p>
        </p:txBody>
      </p:sp>
    </p:spTree>
    <p:extLst>
      <p:ext uri="{BB962C8B-B14F-4D97-AF65-F5344CB8AC3E}">
        <p14:creationId xmlns:p14="http://schemas.microsoft.com/office/powerpoint/2010/main" val="146663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a:t>
            </a:r>
            <a:r>
              <a:rPr lang="fr-FR" dirty="0" err="1" smtClean="0"/>
              <a:t>www.lesechos.fr</a:t>
            </a:r>
            <a:r>
              <a:rPr lang="fr-FR" dirty="0" smtClean="0"/>
              <a:t>/</a:t>
            </a:r>
            <a:r>
              <a:rPr lang="fr-FR" dirty="0" err="1" smtClean="0"/>
              <a:t>idees-debats</a:t>
            </a:r>
            <a:r>
              <a:rPr lang="fr-FR" dirty="0" smtClean="0"/>
              <a:t>/cercle/lutilite-du-chef-dorchestre-en-questions-131875</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16</a:t>
            </a:fld>
            <a:endParaRPr lang="fr-FR"/>
          </a:p>
        </p:txBody>
      </p:sp>
    </p:spTree>
    <p:extLst>
      <p:ext uri="{BB962C8B-B14F-4D97-AF65-F5344CB8AC3E}">
        <p14:creationId xmlns:p14="http://schemas.microsoft.com/office/powerpoint/2010/main" val="130805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a:t>
            </a:r>
            <a:r>
              <a:rPr lang="fr-FR" dirty="0" err="1" smtClean="0"/>
              <a:t>www.lesechos.fr</a:t>
            </a:r>
            <a:r>
              <a:rPr lang="fr-FR" dirty="0" smtClean="0"/>
              <a:t>/</a:t>
            </a:r>
            <a:r>
              <a:rPr lang="fr-FR" dirty="0" err="1" smtClean="0"/>
              <a:t>idees-debats</a:t>
            </a:r>
            <a:r>
              <a:rPr lang="fr-FR" dirty="0" smtClean="0"/>
              <a:t>/cercle/lutilite-du-chef-dorchestre-en-questions-131875</a:t>
            </a:r>
          </a:p>
          <a:p>
            <a:endParaRPr lang="fr-FR" dirty="0" smtClean="0"/>
          </a:p>
          <a:p>
            <a:r>
              <a:rPr lang="fr-FR" dirty="0" smtClean="0"/>
              <a:t>Si pas de coordinateur,</a:t>
            </a:r>
            <a:r>
              <a:rPr lang="fr-FR" baseline="0" dirty="0" smtClean="0"/>
              <a:t> qu’un accident survient et que 5 personnes appellent le 15, sont basculés sur 5 lignes différentes, et que les 5 opérateurs téléphoniques du SAMU envoient chacune une ambulance, on aura 5 ambulances sur les lieux, ce qui ne correspond à une utilisation efficace des ressources. Le coordinateur est chargé de centraliser tous les appels de manière à affecter efficacement les ressources: pour les accidents pas trop graves, une seule ambulance, pour les accidents plus graves, deux ou plusieurs ambulances.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17</a:t>
            </a:fld>
            <a:endParaRPr lang="fr-FR"/>
          </a:p>
        </p:txBody>
      </p:sp>
    </p:spTree>
    <p:extLst>
      <p:ext uri="{BB962C8B-B14F-4D97-AF65-F5344CB8AC3E}">
        <p14:creationId xmlns:p14="http://schemas.microsoft.com/office/powerpoint/2010/main" val="539159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Notion qui est similaire à celle de « coordination par la hiérarchie,</a:t>
            </a:r>
            <a:r>
              <a:rPr lang="fr-FR" baseline="0" dirty="0" smtClean="0"/>
              <a:t> car d</a:t>
            </a:r>
            <a:r>
              <a:rPr lang="fr-FR" dirty="0" smtClean="0"/>
              <a:t>ans l’entreprise,</a:t>
            </a:r>
            <a:r>
              <a:rPr lang="fr-FR" baseline="0" dirty="0" smtClean="0"/>
              <a:t> la supervision directe est la prérogative du supérieur hiérarchique qui va donner des ordres à ses subordonnés. </a:t>
            </a:r>
          </a:p>
          <a:p>
            <a:endParaRPr lang="fr-FR" dirty="0" smtClean="0"/>
          </a:p>
          <a:p>
            <a:r>
              <a:rPr lang="fr-FR" dirty="0" smtClean="0"/>
              <a:t>Dans cette présentation, on s’intéresse particulièrement à ce mécanisme de coordination mais </a:t>
            </a:r>
            <a:r>
              <a:rPr lang="fr-FR" dirty="0" err="1" smtClean="0"/>
              <a:t>Minzberg</a:t>
            </a:r>
            <a:r>
              <a:rPr lang="fr-FR" baseline="0" dirty="0" smtClean="0"/>
              <a:t> en distinguent 2 autres: l’ajustement mutuel et la standardisation (des procédés, des résultats, des compétences). Partie à développer pour détailler davantage la présentation. A mettre en relation avec </a:t>
            </a:r>
            <a:r>
              <a:rPr lang="fr-FR" baseline="0" dirty="0" err="1" smtClean="0"/>
              <a:t>Milgrom</a:t>
            </a:r>
            <a:r>
              <a:rPr lang="fr-FR" baseline="0" dirty="0" smtClean="0"/>
              <a:t> et Roberts (p. 126-127) et les problèmes de designs.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18</a:t>
            </a:fld>
            <a:endParaRPr lang="fr-FR"/>
          </a:p>
        </p:txBody>
      </p:sp>
    </p:spTree>
    <p:extLst>
      <p:ext uri="{BB962C8B-B14F-4D97-AF65-F5344CB8AC3E}">
        <p14:creationId xmlns:p14="http://schemas.microsoft.com/office/powerpoint/2010/main" val="69211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 est le supérieur hiérarchique de l’opérateur A et B. A et B peuvent</a:t>
            </a:r>
            <a:r>
              <a:rPr lang="fr-FR" baseline="0" dirty="0" smtClean="0"/>
              <a:t> désigner des employés se situant au même niveau hiérarchique, ou alors des unités d’une même entreprise. </a:t>
            </a:r>
            <a:endParaRPr lang="fr-FR" baseline="0" dirty="0" smtClean="0"/>
          </a:p>
          <a:p>
            <a:endParaRPr lang="fr-FR" baseline="0" dirty="0" smtClean="0"/>
          </a:p>
          <a:p>
            <a:r>
              <a:rPr lang="fr-FR" baseline="0" dirty="0" smtClean="0"/>
              <a:t>Ex</a:t>
            </a:r>
            <a:r>
              <a:rPr lang="fr-FR" baseline="0" dirty="0" smtClean="0"/>
              <a:t>: A: service commercial, B = service après-vente, ou service marketing par exemple</a:t>
            </a:r>
            <a:r>
              <a:rPr lang="fr-FR" baseline="0" dirty="0" smtClean="0"/>
              <a:t>.</a:t>
            </a:r>
          </a:p>
          <a:p>
            <a:endParaRPr lang="fr-FR" baseline="0" dirty="0" smtClean="0"/>
          </a:p>
          <a:p>
            <a:r>
              <a:rPr lang="fr-FR" baseline="0" dirty="0" smtClean="0"/>
              <a:t>A et B peuvent remonter des informations à C. Ex: B: directeur du service marketing peut prévoir des plans de communication et donner son avis sur la meilleure façon de vendre les produits de l’entreprise. Mais au final, c’est le supérieur qui décide des actions à entreprendre dans le domaine marketing.</a:t>
            </a:r>
          </a:p>
          <a:p>
            <a:endParaRPr lang="fr-FR" baseline="0" dirty="0" smtClean="0"/>
          </a:p>
          <a:p>
            <a:r>
              <a:rPr lang="fr-FR" baseline="0" dirty="0" smtClean="0"/>
              <a:t>A peut très bien désigner le service commercial d’une entreprise. Le directeur commercial peut remonter des informations à C sur le profil des clients qui achètent le produit de l’entreprise, sur leur propension à payer (est-ce qu’ils sont prêts à payer cher ou pas cher ?). Mais au final, c’est C qui décide quelle politique de prix adopter, quels sont les tarifs qui vont être appliqués, en tenant compte des conseils de ses deux directeurs.</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19</a:t>
            </a:fld>
            <a:endParaRPr lang="fr-FR"/>
          </a:p>
        </p:txBody>
      </p:sp>
    </p:spTree>
    <p:extLst>
      <p:ext uri="{BB962C8B-B14F-4D97-AF65-F5344CB8AC3E}">
        <p14:creationId xmlns:p14="http://schemas.microsoft.com/office/powerpoint/2010/main" val="93800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illusoire de penser que sans intervention d’un supérieur hiérarchique, les ouvriers intervenant sur un chantier de construction se coordonnent efficacement</a:t>
            </a:r>
            <a:r>
              <a:rPr lang="fr-FR" baseline="0" dirty="0" smtClean="0"/>
              <a:t> pour minimiser les délais de construction.</a:t>
            </a:r>
          </a:p>
          <a:p>
            <a:endParaRPr lang="fr-FR" baseline="0" dirty="0" smtClean="0"/>
          </a:p>
          <a:p>
            <a:r>
              <a:rPr lang="fr-FR" baseline="0" dirty="0" smtClean="0"/>
              <a:t>Les divisions d’une même firme ne sont pas naturellement incitées à communiquer entre elles pour se coordonner efficacement.</a:t>
            </a:r>
          </a:p>
          <a:p>
            <a:endParaRPr lang="fr-FR" baseline="0"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20</a:t>
            </a:fld>
            <a:endParaRPr lang="fr-FR"/>
          </a:p>
        </p:txBody>
      </p:sp>
    </p:spTree>
    <p:extLst>
      <p:ext uri="{BB962C8B-B14F-4D97-AF65-F5344CB8AC3E}">
        <p14:creationId xmlns:p14="http://schemas.microsoft.com/office/powerpoint/2010/main" val="139975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Ajustement mutuel possible pour de petits groupes. Ex: possibles pour des petits orchestres de quelques musiciens de se coordonner entre eux ainsi que pour les groupes musicaux de 4 ou 5 personnes. C’est beaucoup plus compliqué pour un orchestre de 100 musiciens, interprétant une œuvre classique complexe.</a:t>
            </a:r>
          </a:p>
          <a:p>
            <a:r>
              <a:rPr lang="fr-FR" baseline="0" dirty="0" smtClean="0"/>
              <a:t>Dans le secteur de la recherche, l’ajustement mutuel est quelque chose de plus naturel que dans d’autres secteurs. Les équipes de recherche qui travaillent sur un sujet donné auront tendance à communiquer naturellement entre elles et à coordonner leurs efforts car la production de connaissances nouvelles est dépendante de leur capacité à collaborer et à se coordonner</a:t>
            </a:r>
            <a:r>
              <a:rPr lang="fr-FR" baseline="0" dirty="0" smtClean="0"/>
              <a:t>. La communication interpersonnelle est </a:t>
            </a:r>
            <a:r>
              <a:rPr lang="fr-FR" baseline="0" dirty="0" err="1" smtClean="0"/>
              <a:t>qq</a:t>
            </a:r>
            <a:r>
              <a:rPr lang="fr-FR" baseline="0" dirty="0" smtClean="0"/>
              <a:t> chose de très important dans le secteur de la recherche.</a:t>
            </a:r>
            <a:endParaRPr lang="fr-FR" baseline="0" dirty="0" smtClean="0"/>
          </a:p>
          <a:p>
            <a:endParaRPr lang="fr-FR" baseline="0" dirty="0" smtClean="0"/>
          </a:p>
          <a:p>
            <a:r>
              <a:rPr lang="fr-FR" baseline="0" dirty="0" smtClean="0"/>
              <a:t>Enrichir éventuellement la présentation ici en intégrant les trois autres mécanismes de coordination de Mintzberg (standardisation) + </a:t>
            </a:r>
            <a:r>
              <a:rPr lang="fr-FR" baseline="0" dirty="0" err="1" smtClean="0"/>
              <a:t>Milgrom</a:t>
            </a:r>
            <a:r>
              <a:rPr lang="fr-FR" baseline="0" dirty="0" smtClean="0"/>
              <a:t> et Roberts (p. 126, 127)</a:t>
            </a:r>
          </a:p>
          <a:p>
            <a:r>
              <a:rPr lang="fr-FR" b="1" baseline="0" dirty="0" smtClean="0"/>
              <a:t>Référence à intégrer: </a:t>
            </a:r>
            <a:r>
              <a:rPr lang="fr-FR" sz="1200" b="1" kern="1200" dirty="0" smtClean="0">
                <a:solidFill>
                  <a:schemeClr val="tx1"/>
                </a:solidFill>
                <a:effectLst/>
                <a:latin typeface="+mn-lt"/>
                <a:ea typeface="+mn-ea"/>
                <a:cs typeface="+mn-cs"/>
              </a:rPr>
              <a:t>« Management, voyage au centre des organisations ». 1989, éditions d’organisation</a:t>
            </a:r>
          </a:p>
          <a:p>
            <a:r>
              <a:rPr lang="fr-FR" sz="1200" b="1" kern="1200" dirty="0" smtClean="0">
                <a:solidFill>
                  <a:schemeClr val="tx1"/>
                </a:solidFill>
                <a:effectLst/>
                <a:latin typeface="+mn-lt"/>
                <a:ea typeface="+mn-ea"/>
                <a:cs typeface="+mn-cs"/>
              </a:rPr>
              <a:t>Henry MINTZBERG</a:t>
            </a:r>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21</a:t>
            </a:fld>
            <a:endParaRPr lang="fr-FR"/>
          </a:p>
        </p:txBody>
      </p:sp>
    </p:spTree>
    <p:extLst>
      <p:ext uri="{BB962C8B-B14F-4D97-AF65-F5344CB8AC3E}">
        <p14:creationId xmlns:p14="http://schemas.microsoft.com/office/powerpoint/2010/main" val="78837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[Wiki] Herbert Simon, dans son </a:t>
            </a:r>
            <a:r>
              <a:rPr lang="fr-FR" i="1" dirty="0" err="1" smtClean="0"/>
              <a:t>Models</a:t>
            </a:r>
            <a:r>
              <a:rPr lang="fr-FR" i="1" dirty="0" smtClean="0"/>
              <a:t> of Man</a:t>
            </a:r>
            <a:r>
              <a:rPr lang="fr-FR" dirty="0" smtClean="0"/>
              <a:t>, s'intéresse au processus décisionnel de l'individu, qu'il décompose en trois phases : </a:t>
            </a:r>
          </a:p>
          <a:p>
            <a:r>
              <a:rPr lang="fr-FR" dirty="0" smtClean="0"/>
              <a:t>La perception et l'identification du problème ;</a:t>
            </a:r>
          </a:p>
          <a:p>
            <a:r>
              <a:rPr lang="fr-FR" dirty="0" smtClean="0"/>
              <a:t>La conception des solutions ;</a:t>
            </a:r>
          </a:p>
          <a:p>
            <a:r>
              <a:rPr lang="fr-FR" dirty="0" smtClean="0"/>
              <a:t>La sélection de la meilleure solution.</a:t>
            </a:r>
          </a:p>
          <a:p>
            <a:endParaRPr lang="fr-FR" dirty="0" smtClean="0"/>
          </a:p>
          <a:p>
            <a:r>
              <a:rPr lang="fr-FR" dirty="0" smtClean="0"/>
              <a:t>Application</a:t>
            </a:r>
            <a:r>
              <a:rPr lang="fr-FR" baseline="0" dirty="0" smtClean="0"/>
              <a:t> du concept à un chef d’entreprise: un chef d’entreprise a tous les jours plusieurs problèmes à résoudre. Ex: trancher un conflit entre deux directeurs (marketing et commercial). Pour résoudre ce problème, il doit comprendre la nature du problème, ce qui implique d’aller chercher des informations pour comprendre </a:t>
            </a:r>
            <a:r>
              <a:rPr lang="fr-FR" baseline="0" dirty="0" err="1" smtClean="0"/>
              <a:t>pq</a:t>
            </a:r>
            <a:r>
              <a:rPr lang="fr-FR" baseline="0" dirty="0" smtClean="0"/>
              <a:t> il y a eu conflit. Ensuite, il doit prendre le temps de comprendre et d’analyser ces informations, envisager un certain nombre de solutions pour résoudre le </a:t>
            </a:r>
            <a:r>
              <a:rPr lang="fr-FR" baseline="0" dirty="0" err="1" smtClean="0"/>
              <a:t>pb</a:t>
            </a:r>
            <a:r>
              <a:rPr lang="fr-FR" baseline="0" dirty="0" smtClean="0"/>
              <a:t> (conflit) et, enfin, sélectionner la meilleure solution possible pour régler le problème. Evidemment, tout ça prend du temps dans un monde où la rationalité est limitée.</a:t>
            </a:r>
          </a:p>
          <a:p>
            <a:endParaRPr lang="fr-FR" dirty="0" smtClean="0"/>
          </a:p>
          <a:p>
            <a:pPr marL="0" marR="0" indent="0" algn="l" defTabSz="990478" rtl="0" eaLnBrk="1" fontAlgn="auto" latinLnBrk="0" hangingPunct="1">
              <a:lnSpc>
                <a:spcPct val="100000"/>
              </a:lnSpc>
              <a:spcBef>
                <a:spcPts val="0"/>
              </a:spcBef>
              <a:spcAft>
                <a:spcPts val="0"/>
              </a:spcAft>
              <a:buClrTx/>
              <a:buSzTx/>
              <a:buFontTx/>
              <a:buNone/>
              <a:tabLst/>
              <a:defRPr/>
            </a:pPr>
            <a:r>
              <a:rPr lang="fr-FR" dirty="0" smtClean="0"/>
              <a:t>Selon </a:t>
            </a:r>
            <a:r>
              <a:rPr lang="fr-FR" dirty="0" smtClean="0"/>
              <a:t>Claude </a:t>
            </a:r>
            <a:r>
              <a:rPr lang="fr-FR" dirty="0" smtClean="0"/>
              <a:t>Parthenay, un enseignant canadien en sciences sociales, </a:t>
            </a:r>
            <a:r>
              <a:rPr lang="fr-FR" dirty="0" smtClean="0"/>
              <a:t>«</a:t>
            </a:r>
            <a:r>
              <a:rPr lang="fr-FR" i="1" dirty="0" smtClean="0"/>
              <a:t> chaque organisme humain vit dans un environnement qui produit des millions de bits (octets) de nouvelles informations chaque seconde mais (...) l'appareil de perception n'admet certainement pas plus de 1 000 bits (125 octets) par seconde et probablement moins »</a:t>
            </a:r>
            <a:r>
              <a:rPr lang="fr-FR" dirty="0" smtClean="0"/>
              <a:t> la raison ne peut être que limitée et fonctionner en information </a:t>
            </a:r>
            <a:r>
              <a:rPr lang="fr-FR" dirty="0" smtClean="0"/>
              <a:t>incomplète</a:t>
            </a:r>
            <a:r>
              <a:rPr lang="fr-FR" baseline="0" dirty="0" smtClean="0"/>
              <a:t> (alors que dans un monde où les gens sont parfaitement rationnels, on peut intégrer très rapidement une très grande quantité d’information).</a:t>
            </a:r>
          </a:p>
          <a:p>
            <a:pPr defTabSz="990478">
              <a:defRPr/>
            </a:pPr>
            <a:endParaRPr lang="fr-FR" dirty="0" smtClean="0"/>
          </a:p>
          <a:p>
            <a:pPr defTabSz="990478">
              <a:defRPr/>
            </a:pPr>
            <a:r>
              <a:rPr lang="fr-FR" dirty="0" smtClean="0"/>
              <a:t>N.B. Si les individus sont parfaitement rationnels et qu’ils sont en</a:t>
            </a:r>
            <a:r>
              <a:rPr lang="fr-FR" baseline="0" dirty="0" smtClean="0"/>
              <a:t> information complète (c’est-à-dire qu’ils ont intégré toutes les informations disponibles), ils peuvent calculer instantanément la solution optimale.</a:t>
            </a:r>
          </a:p>
          <a:p>
            <a:pPr defTabSz="990478">
              <a:defRPr/>
            </a:pPr>
            <a:endParaRPr lang="fr-FR" baseline="0" dirty="0" smtClean="0"/>
          </a:p>
          <a:p>
            <a:pPr defTabSz="990478">
              <a:defRPr/>
            </a:pPr>
            <a:r>
              <a:rPr lang="fr-FR" baseline="0" dirty="0" smtClean="0"/>
              <a:t>Conséquence de cette incapacité à intégrer toute l’information disponible : il n’est plus possible de prendre des décisions optimales. On prend des décisions sur un sous-ensemble d’informations. Le principe de satisfaction remplace le principe d’optimisation. Ex : une entreprise a le choix entre 100 localisations possibles. Elle ne va pas chercher la solution optimale (car ça prendrait trop de temps de faire remonter les informations sur les 100 lieux possibles, d’analyser ces informations et de calculer le lieu optimal pour l’implantation de son usine. Elle peut prendre le temps de le faire (par ex faire 2 ans d’études pour étudier les 100 lieux). En pratique, elle ne le fera pas car cette perte de temps est coûteuse (financièrement : aller chercher des informations sur le terrain c’est coûteux. Par ailleurs, pendant qu’elle réfléchit à la localisation optimale, ses concurrents, eux, se développent, gagnent des parts de marché, pendant qu’elle, elle ne réagit pas suffisamment vite et donc, n’est plus en phase avec l’évolution de son marché). Plus efficace d’étudier quelques localisations et de s’arrêter sur le premier lieu d’implantation que l’entreprise considèrera comme « satisfaisant ». Ce ne sera pas la localisation optimale, mais il vaut mieux un choix satisfaisant qui intervient rapidement pour rester en phase avec son marché, plutôt qu’un choix optimal, mais qui arrive trop tard.</a:t>
            </a:r>
          </a:p>
          <a:p>
            <a:pPr defTabSz="990478">
              <a:defRPr/>
            </a:pPr>
            <a:endParaRPr lang="fr-FR"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22</a:t>
            </a:fld>
            <a:endParaRPr lang="fr-FR"/>
          </a:p>
        </p:txBody>
      </p:sp>
    </p:spTree>
    <p:extLst>
      <p:ext uri="{BB962C8B-B14F-4D97-AF65-F5344CB8AC3E}">
        <p14:creationId xmlns:p14="http://schemas.microsoft.com/office/powerpoint/2010/main" val="32740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un chef d’entreprise,</a:t>
            </a:r>
            <a:r>
              <a:rPr lang="fr-FR" baseline="0" dirty="0" smtClean="0"/>
              <a:t> le monde aura tendance à se complexifier de plus en plus lorsque la taille de son entreprise devient de plus en plus grande.</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23</a:t>
            </a:fld>
            <a:endParaRPr lang="fr-FR"/>
          </a:p>
        </p:txBody>
      </p:sp>
    </p:spTree>
    <p:extLst>
      <p:ext uri="{BB962C8B-B14F-4D97-AF65-F5344CB8AC3E}">
        <p14:creationId xmlns:p14="http://schemas.microsoft.com/office/powerpoint/2010/main" val="109486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a:t>
            </a:fld>
            <a:endParaRPr lang="fr-FR"/>
          </a:p>
        </p:txBody>
      </p:sp>
    </p:spTree>
    <p:extLst>
      <p:ext uri="{BB962C8B-B14F-4D97-AF65-F5344CB8AC3E}">
        <p14:creationId xmlns:p14="http://schemas.microsoft.com/office/powerpoint/2010/main" val="126658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24</a:t>
            </a:fld>
            <a:endParaRPr lang="fr-FR"/>
          </a:p>
        </p:txBody>
      </p:sp>
    </p:spTree>
    <p:extLst>
      <p:ext uri="{BB962C8B-B14F-4D97-AF65-F5344CB8AC3E}">
        <p14:creationId xmlns:p14="http://schemas.microsoft.com/office/powerpoint/2010/main" val="178343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La direction</a:t>
            </a:r>
            <a:r>
              <a:rPr lang="fr-FR" baseline="0" dirty="0" smtClean="0"/>
              <a:t> générale </a:t>
            </a:r>
            <a:r>
              <a:rPr lang="fr-FR" dirty="0" smtClean="0"/>
              <a:t>d’une multinationale n’a pas forcément de connaissances poussées sur les caractéristiques de chaque marché national</a:t>
            </a:r>
            <a:r>
              <a:rPr lang="fr-FR" baseline="0" dirty="0" smtClean="0"/>
              <a:t> (ex: direction générale de Toyota ne connaît pas parfaitement le goût des consommateurs en France ou au Brésil).</a:t>
            </a:r>
          </a:p>
          <a:p>
            <a:pPr defTabSz="990478">
              <a:defRPr/>
            </a:pPr>
            <a:endParaRPr lang="fr-FR" baseline="0" dirty="0" smtClean="0"/>
          </a:p>
          <a:p>
            <a:pPr defTabSz="990478">
              <a:defRPr/>
            </a:pPr>
            <a:r>
              <a:rPr lang="fr-FR" dirty="0" smtClean="0"/>
              <a:t>Dans un</a:t>
            </a:r>
            <a:r>
              <a:rPr lang="fr-FR" baseline="0" dirty="0" smtClean="0"/>
              <a:t> monde où la prise de décision reste centralisée, n</a:t>
            </a:r>
            <a:r>
              <a:rPr lang="fr-FR" dirty="0" smtClean="0"/>
              <a:t>écessité </a:t>
            </a:r>
            <a:r>
              <a:rPr lang="fr-FR" dirty="0" smtClean="0"/>
              <a:t>de mettre en place un système pour faire remonter l’information</a:t>
            </a:r>
            <a:r>
              <a:rPr lang="fr-FR" baseline="0" dirty="0" smtClean="0"/>
              <a:t> des niveaux hiérarchiques inférieurs, ce qui est coûteux. Il faut embaucher des personnes chargées de faire remonter cette information, donc c’est coûteux. </a:t>
            </a:r>
            <a:endParaRPr lang="fr-FR" baseline="0" dirty="0" smtClean="0"/>
          </a:p>
          <a:p>
            <a:pPr defTabSz="990478">
              <a:defRPr/>
            </a:pPr>
            <a:endParaRPr lang="fr-FR" b="0" dirty="0" smtClean="0"/>
          </a:p>
          <a:p>
            <a:pPr marL="0" marR="0" indent="0" algn="l" defTabSz="990478" rtl="0" eaLnBrk="1" fontAlgn="auto" latinLnBrk="0" hangingPunct="1">
              <a:lnSpc>
                <a:spcPct val="100000"/>
              </a:lnSpc>
              <a:spcBef>
                <a:spcPts val="0"/>
              </a:spcBef>
              <a:spcAft>
                <a:spcPts val="0"/>
              </a:spcAft>
              <a:buClrTx/>
              <a:buSzTx/>
              <a:buFontTx/>
              <a:buNone/>
              <a:tabLst/>
              <a:defRPr/>
            </a:pPr>
            <a:r>
              <a:rPr lang="fr-FR" b="0" dirty="0" smtClean="0"/>
              <a:t>Mobilisation des ressources de l’entreprise, </a:t>
            </a:r>
            <a:r>
              <a:rPr lang="fr-FR" baseline="0" dirty="0" smtClean="0"/>
              <a:t>Par ailleurs, l’information met du temps à remonter (délais de transmission). Cependant, </a:t>
            </a:r>
            <a:r>
              <a:rPr lang="fr-FR" b="0" dirty="0" smtClean="0"/>
              <a:t>avec </a:t>
            </a:r>
            <a:r>
              <a:rPr lang="fr-FR" b="0" dirty="0" smtClean="0"/>
              <a:t>le développement des moyens de communication, ce</a:t>
            </a:r>
            <a:r>
              <a:rPr lang="fr-FR" b="0" baseline="0" dirty="0" smtClean="0"/>
              <a:t> n’est plus tellement un problème.</a:t>
            </a:r>
            <a:endParaRPr lang="fr-FR" b="0" dirty="0" smtClean="0"/>
          </a:p>
          <a:p>
            <a:pPr defTabSz="990478">
              <a:defRPr/>
            </a:pPr>
            <a:endParaRPr lang="fr-FR" b="0" dirty="0" smtClean="0"/>
          </a:p>
          <a:p>
            <a:pPr defTabSz="990478">
              <a:defRPr/>
            </a:pPr>
            <a:r>
              <a:rPr lang="fr-FR" b="1" dirty="0" smtClean="0"/>
              <a:t>Dernier</a:t>
            </a:r>
            <a:r>
              <a:rPr lang="fr-FR" b="1" baseline="0" dirty="0" smtClean="0"/>
              <a:t> slide</a:t>
            </a:r>
            <a:endParaRPr lang="fr-FR" b="1" dirty="0" smtClean="0"/>
          </a:p>
          <a:p>
            <a:pPr defTabSz="990478">
              <a:defRPr/>
            </a:pPr>
            <a:r>
              <a:rPr lang="fr-FR" b="0" dirty="0" smtClean="0"/>
              <a:t>Les succursales</a:t>
            </a:r>
            <a:r>
              <a:rPr lang="fr-FR" b="0" baseline="0" dirty="0" smtClean="0"/>
              <a:t> d’une</a:t>
            </a:r>
            <a:r>
              <a:rPr lang="fr-FR" b="0" dirty="0" smtClean="0"/>
              <a:t> </a:t>
            </a:r>
            <a:r>
              <a:rPr lang="fr-FR" b="0" dirty="0" smtClean="0"/>
              <a:t>entreprise</a:t>
            </a:r>
            <a:r>
              <a:rPr lang="fr-FR" b="0" baseline="0" dirty="0" smtClean="0"/>
              <a:t> de grande taille </a:t>
            </a:r>
            <a:r>
              <a:rPr lang="fr-FR" b="0" baseline="0" dirty="0" smtClean="0"/>
              <a:t>font </a:t>
            </a:r>
            <a:r>
              <a:rPr lang="fr-FR" b="0" baseline="0" dirty="0" smtClean="0"/>
              <a:t>face quotidiennement à une multitude de </a:t>
            </a:r>
            <a:r>
              <a:rPr lang="fr-FR" b="0" baseline="0" dirty="0" smtClean="0"/>
              <a:t>problèmes opérationnels </a:t>
            </a:r>
            <a:r>
              <a:rPr lang="fr-FR" b="0" baseline="0" dirty="0" smtClean="0"/>
              <a:t>qu’il faut résoudre et qui vont </a:t>
            </a:r>
            <a:r>
              <a:rPr lang="fr-FR" b="0" baseline="0" dirty="0" smtClean="0"/>
              <a:t>nécessiter </a:t>
            </a:r>
            <a:r>
              <a:rPr lang="fr-FR" b="0" baseline="0" dirty="0" smtClean="0"/>
              <a:t>de prendre des </a:t>
            </a:r>
            <a:r>
              <a:rPr lang="fr-FR" b="0" baseline="0" dirty="0" smtClean="0"/>
              <a:t>décisions (décisions d’embauche ou de licenciements, problèmes logistiques, conflits entre salariés etc.).</a:t>
            </a:r>
          </a:p>
          <a:p>
            <a:pPr defTabSz="990478">
              <a:defRPr/>
            </a:pPr>
            <a:endParaRPr lang="fr-FR" b="0" baseline="0" dirty="0" smtClean="0"/>
          </a:p>
          <a:p>
            <a:pPr defTabSz="990478">
              <a:defRPr/>
            </a:pPr>
            <a:r>
              <a:rPr lang="fr-FR" b="0" baseline="0" dirty="0" smtClean="0"/>
              <a:t>Si </a:t>
            </a:r>
            <a:r>
              <a:rPr lang="fr-FR" b="0" baseline="0" dirty="0" smtClean="0"/>
              <a:t>dans l’usine d’assemblage Toyota de Valenciennes, une machine tombe en panne et qu’on fait l’hypothèse que le pouvoir de décision est centralisé, il faudrait faire remonter l’information </a:t>
            </a:r>
            <a:r>
              <a:rPr lang="fr-FR" b="0" baseline="0" dirty="0" smtClean="0"/>
              <a:t>à la direction générale de Toyota (</a:t>
            </a:r>
            <a:r>
              <a:rPr lang="mr-IN" b="0" baseline="0" dirty="0" smtClean="0"/>
              <a:t>…</a:t>
            </a:r>
            <a:r>
              <a:rPr lang="fr-FR" b="0" baseline="0" dirty="0" smtClean="0"/>
              <a:t>au Japon) pour que la direction </a:t>
            </a:r>
            <a:r>
              <a:rPr lang="fr-FR" b="0" baseline="0" dirty="0" smtClean="0"/>
              <a:t>décide ce qu’il convient de faire (réparer la machine ou en acheter une nouvelle). </a:t>
            </a:r>
            <a:r>
              <a:rPr lang="fr-FR" b="0" baseline="0" dirty="0" smtClean="0"/>
              <a:t>Les dirigeants de Toyota n’ont pas le temps, ni les compétences pour prendre cette décision. Le dirigeant de l’usine de Toyota Valenciennes, lui a le temps et les compétences pour prendre la meilleure décision.</a:t>
            </a:r>
          </a:p>
          <a:p>
            <a:pPr defTabSz="990478">
              <a:defRPr/>
            </a:pPr>
            <a:endParaRPr lang="fr-FR" b="0" baseline="0" dirty="0" smtClean="0"/>
          </a:p>
          <a:p>
            <a:pPr defTabSz="990478">
              <a:defRPr/>
            </a:pPr>
            <a:r>
              <a:rPr lang="fr-FR" b="0" baseline="0" dirty="0" smtClean="0"/>
              <a:t>Les succursales d’une multinationale comme Toyota ont des milliers de </a:t>
            </a:r>
            <a:r>
              <a:rPr lang="fr-FR" b="0" baseline="0" dirty="0" err="1" smtClean="0"/>
              <a:t>pbs</a:t>
            </a:r>
            <a:r>
              <a:rPr lang="fr-FR" b="0" baseline="0" dirty="0" smtClean="0"/>
              <a:t> opérationnels de ce type à gérer. Mais </a:t>
            </a:r>
            <a:r>
              <a:rPr lang="fr-FR" b="0" baseline="0" dirty="0" smtClean="0"/>
              <a:t>la direction </a:t>
            </a:r>
            <a:r>
              <a:rPr lang="fr-FR" b="0" baseline="0" dirty="0" smtClean="0"/>
              <a:t>générale </a:t>
            </a:r>
            <a:r>
              <a:rPr lang="fr-FR" b="0" baseline="0" dirty="0" smtClean="0"/>
              <a:t>de </a:t>
            </a:r>
            <a:r>
              <a:rPr lang="fr-FR" b="0" baseline="0" dirty="0" smtClean="0"/>
              <a:t>Toyota </a:t>
            </a:r>
            <a:r>
              <a:rPr lang="fr-FR" b="0" baseline="0" dirty="0" smtClean="0"/>
              <a:t>n’a évidemment pas le </a:t>
            </a:r>
            <a:r>
              <a:rPr lang="fr-FR" b="0" baseline="0" dirty="0" smtClean="0"/>
              <a:t>temps, ni les compétences, </a:t>
            </a:r>
            <a:r>
              <a:rPr lang="fr-FR" b="0" baseline="0" dirty="0" smtClean="0"/>
              <a:t>pour gérer les milliers de problèmes opérationnels qui se posent sur le </a:t>
            </a:r>
            <a:r>
              <a:rPr lang="fr-FR" b="0" baseline="0" dirty="0" smtClean="0"/>
              <a:t>terrain dans ses succursales (problèmes de gestion des stocks, problèmes d’embauche ou de licenciement, problèmes d’arrêt de la chaîne de production etc.).</a:t>
            </a:r>
            <a:endParaRPr lang="fr-FR" b="0" baseline="0"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25</a:t>
            </a:fld>
            <a:endParaRPr lang="fr-FR"/>
          </a:p>
        </p:txBody>
      </p:sp>
    </p:spTree>
    <p:extLst>
      <p:ext uri="{BB962C8B-B14F-4D97-AF65-F5344CB8AC3E}">
        <p14:creationId xmlns:p14="http://schemas.microsoft.com/office/powerpoint/2010/main" val="764010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baseline="0" dirty="0" smtClean="0"/>
              <a:t>Délais </a:t>
            </a:r>
            <a:r>
              <a:rPr lang="fr-FR" baseline="0" dirty="0" smtClean="0"/>
              <a:t>élevés dans les prises de décision peuvent induire des inefficacités. Par exemple, si </a:t>
            </a:r>
            <a:r>
              <a:rPr lang="fr-FR" baseline="0" dirty="0" smtClean="0"/>
              <a:t>la direction générale de </a:t>
            </a:r>
            <a:r>
              <a:rPr lang="fr-FR" baseline="0" dirty="0" smtClean="0"/>
              <a:t>Renault reçoit une information selon laquelle le goût des consommateurs sur le marché </a:t>
            </a:r>
            <a:r>
              <a:rPr lang="fr-FR" baseline="0" dirty="0" smtClean="0"/>
              <a:t>brésilien </a:t>
            </a:r>
            <a:r>
              <a:rPr lang="fr-FR" baseline="0" dirty="0" smtClean="0"/>
              <a:t>a évolué, comme </a:t>
            </a:r>
            <a:r>
              <a:rPr lang="fr-FR" baseline="0" dirty="0" smtClean="0"/>
              <a:t>elle a </a:t>
            </a:r>
            <a:r>
              <a:rPr lang="fr-FR" baseline="0" dirty="0" smtClean="0"/>
              <a:t>énormément d’informations à traiter en même temps, il est possible qu’il analyse cette information seulement dans six mois et </a:t>
            </a:r>
            <a:r>
              <a:rPr lang="fr-FR" baseline="0" dirty="0" smtClean="0"/>
              <a:t>qu’elle </a:t>
            </a:r>
            <a:r>
              <a:rPr lang="fr-FR" baseline="0" dirty="0" smtClean="0"/>
              <a:t>prenne une décision seulement dans six mois (nouvelle gammes de voitures à déployer au Japon). Mais peut-être que dans six mois, les concurrents, eux, auront déjà </a:t>
            </a:r>
            <a:r>
              <a:rPr lang="fr-FR" baseline="0" dirty="0" smtClean="0"/>
              <a:t>développé une </a:t>
            </a:r>
            <a:r>
              <a:rPr lang="fr-FR" baseline="0" dirty="0" smtClean="0"/>
              <a:t>nouvelle gamme de véhicules pour le marché </a:t>
            </a:r>
            <a:r>
              <a:rPr lang="fr-FR" baseline="0" dirty="0" smtClean="0"/>
              <a:t>brésilien </a:t>
            </a:r>
            <a:r>
              <a:rPr lang="fr-FR" baseline="0" dirty="0" smtClean="0"/>
              <a:t>(coûts liés aux pertes de parts de marché</a:t>
            </a:r>
            <a:r>
              <a:rPr lang="fr-FR" baseline="0" dirty="0" smtClean="0"/>
              <a:t>). </a:t>
            </a:r>
            <a:r>
              <a:rPr lang="fr-FR" b="1" baseline="0" dirty="0" smtClean="0"/>
              <a:t>Plus la centralisation des prises de décision est forte, plus vous avez tendance à tarder pour prendre les décisions, ce qui induit le risque de ne plus vous adapter efficacement à l’évolution de votre marché.</a:t>
            </a:r>
            <a:endParaRPr lang="fr-FR" b="1" dirty="0" smtClean="0"/>
          </a:p>
          <a:p>
            <a:pPr defTabSz="990478">
              <a:defRPr/>
            </a:pPr>
            <a:endParaRPr lang="fr-FR" b="0" dirty="0" smtClean="0"/>
          </a:p>
          <a:p>
            <a:pPr defTabSz="990478">
              <a:defRPr/>
            </a:pPr>
            <a:r>
              <a:rPr lang="fr-FR" b="0" dirty="0" smtClean="0"/>
              <a:t>Minimiser le risque d’erreur : si je suis</a:t>
            </a:r>
            <a:r>
              <a:rPr lang="fr-FR" b="0" baseline="0" dirty="0" smtClean="0"/>
              <a:t> directeur général d’une entreprise industrielle et que je fais appel </a:t>
            </a:r>
            <a:r>
              <a:rPr lang="fr-FR" b="0" dirty="0" smtClean="0"/>
              <a:t>à un responsable logistique pour mon</a:t>
            </a:r>
            <a:r>
              <a:rPr lang="fr-FR" b="0" baseline="0" dirty="0" smtClean="0"/>
              <a:t> usine</a:t>
            </a:r>
            <a:r>
              <a:rPr lang="fr-FR" b="0" dirty="0" smtClean="0"/>
              <a:t>, il y a moins de chance qu’il fasse des erreurs dans la gestion des stocks que si c’est moi qui fait ce travail, étant donné que je ne suis pas forcément</a:t>
            </a:r>
            <a:r>
              <a:rPr lang="fr-FR" b="0" baseline="0" dirty="0" smtClean="0"/>
              <a:t> spécialisé en logistique.</a:t>
            </a:r>
            <a:endParaRPr lang="fr-FR" b="0" dirty="0" smtClean="0"/>
          </a:p>
          <a:p>
            <a:pPr defTabSz="990478">
              <a:defRPr/>
            </a:pPr>
            <a:endParaRPr lang="fr-FR" b="1" dirty="0" smtClean="0"/>
          </a:p>
          <a:p>
            <a:pPr defTabSz="990478">
              <a:defRPr/>
            </a:pPr>
            <a:r>
              <a:rPr lang="fr-FR" b="1" dirty="0" smtClean="0"/>
              <a:t>L’augmentation de la taille de l’entreprise va de pair avec une spécialisation du travail de plus en plus poussée</a:t>
            </a:r>
            <a:r>
              <a:rPr lang="fr-FR" dirty="0" smtClean="0"/>
              <a:t>:</a:t>
            </a:r>
            <a:r>
              <a:rPr lang="fr-FR" baseline="0" dirty="0" smtClean="0"/>
              <a:t> problème de compétence </a:t>
            </a:r>
            <a:r>
              <a:rPr lang="fr-FR" baseline="0" dirty="0" smtClean="0"/>
              <a:t>de la DG qui va la conduire à déléguer le pouvoir de décision dans un certain nombre de domaines où elle n’a pas la compétence : le </a:t>
            </a:r>
            <a:r>
              <a:rPr lang="fr-FR" baseline="0" dirty="0" smtClean="0"/>
              <a:t>marketing, de vente, de </a:t>
            </a:r>
            <a:r>
              <a:rPr lang="fr-FR" baseline="0" dirty="0" smtClean="0"/>
              <a:t>finances, de logistique etc.</a:t>
            </a:r>
            <a:endParaRPr lang="fr-FR" baseline="0"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26</a:t>
            </a:fld>
            <a:endParaRPr lang="fr-FR"/>
          </a:p>
        </p:txBody>
      </p:sp>
    </p:spTree>
    <p:extLst>
      <p:ext uri="{BB962C8B-B14F-4D97-AF65-F5344CB8AC3E}">
        <p14:creationId xmlns:p14="http://schemas.microsoft.com/office/powerpoint/2010/main" val="1132117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L’augmentation de la taille de l’entreprise va de pair avec une spécialisation du travail de plus en plus poussée.</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27</a:t>
            </a:fld>
            <a:endParaRPr lang="fr-FR"/>
          </a:p>
        </p:txBody>
      </p:sp>
    </p:spTree>
    <p:extLst>
      <p:ext uri="{BB962C8B-B14F-4D97-AF65-F5344CB8AC3E}">
        <p14:creationId xmlns:p14="http://schemas.microsoft.com/office/powerpoint/2010/main" val="1796681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t>Pouvoir de décision</a:t>
            </a:r>
            <a:r>
              <a:rPr lang="fr-FR" baseline="0" dirty="0" smtClean="0"/>
              <a:t> sur la nature des produits (vêtements) à commercialiser, sur les quantités à produire, sur les relations avec les fournisseurs etc.</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28</a:t>
            </a:fld>
            <a:endParaRPr lang="fr-FR"/>
          </a:p>
        </p:txBody>
      </p:sp>
    </p:spTree>
    <p:extLst>
      <p:ext uri="{BB962C8B-B14F-4D97-AF65-F5344CB8AC3E}">
        <p14:creationId xmlns:p14="http://schemas.microsoft.com/office/powerpoint/2010/main" val="867647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29</a:t>
            </a:fld>
            <a:endParaRPr lang="fr-FR"/>
          </a:p>
        </p:txBody>
      </p:sp>
    </p:spTree>
    <p:extLst>
      <p:ext uri="{BB962C8B-B14F-4D97-AF65-F5344CB8AC3E}">
        <p14:creationId xmlns:p14="http://schemas.microsoft.com/office/powerpoint/2010/main" val="129831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 ne pas répéter si déjà dit précédemment] Retards </a:t>
            </a:r>
            <a:r>
              <a:rPr lang="fr-FR" dirty="0" smtClean="0"/>
              <a:t>dans les prises de décision: l’entreprise risque de ne pas s’adapter efficacement à l’évolution</a:t>
            </a:r>
            <a:r>
              <a:rPr lang="fr-FR" baseline="0" dirty="0" smtClean="0"/>
              <a:t> de son environnement. Par exemple, si la hiérarchie obtient des informations sur l’évolution des goûts des consommateurs dans une région donnée, qu’elle prend trop de temps à traiter cette information, ses concurrents auront eu le temps de développer une nouvelle gamme de produits et lui prendre des parts de marché dans la région considérée</a:t>
            </a:r>
            <a:r>
              <a:rPr lang="fr-FR" baseline="0" dirty="0" smtClean="0"/>
              <a:t>.]</a:t>
            </a:r>
            <a:endParaRPr lang="fr-FR" baseline="0" dirty="0" smtClean="0"/>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A propos du volume d’informations à traiter par la hiérarchie, et des problèmes de compétences. Erreur souvent faite par les entreprises selon Mintzberg: la centralisation excessive. Quand la hiérarchie observe une erreur commise par un agent (ou une unité en aval), elle décide de centraliser le pouvoir de décision, parce qu’elle a tendance à se considérer comme plus compétente. Le résultat: une centralisation excessive, des cadres dirigeants qui sont débordés car ils ont trop d’informations à traiter, et des décisions inefficaces car la direction n’est pas nécessairement le niveau le plus compétent pour prendre toutes les décisions.</a:t>
            </a:r>
            <a:endParaRPr lang="fr-FR" b="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30</a:t>
            </a:fld>
            <a:endParaRPr lang="fr-FR"/>
          </a:p>
        </p:txBody>
      </p:sp>
    </p:spTree>
    <p:extLst>
      <p:ext uri="{BB962C8B-B14F-4D97-AF65-F5344CB8AC3E}">
        <p14:creationId xmlns:p14="http://schemas.microsoft.com/office/powerpoint/2010/main" val="198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Théorie positive ne se place pas du point de vue d’un acteur en particulier pour</a:t>
            </a:r>
            <a:r>
              <a:rPr lang="fr-FR" baseline="0" dirty="0" smtClean="0"/>
              <a:t> maximiser son bien-être.</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32</a:t>
            </a:fld>
            <a:endParaRPr lang="fr-FR"/>
          </a:p>
        </p:txBody>
      </p:sp>
    </p:spTree>
    <p:extLst>
      <p:ext uri="{BB962C8B-B14F-4D97-AF65-F5344CB8AC3E}">
        <p14:creationId xmlns:p14="http://schemas.microsoft.com/office/powerpoint/2010/main" val="1685820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33</a:t>
            </a:fld>
            <a:endParaRPr lang="fr-FR"/>
          </a:p>
        </p:txBody>
      </p:sp>
    </p:spTree>
    <p:extLst>
      <p:ext uri="{BB962C8B-B14F-4D97-AF65-F5344CB8AC3E}">
        <p14:creationId xmlns:p14="http://schemas.microsoft.com/office/powerpoint/2010/main" val="601767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34</a:t>
            </a:fld>
            <a:endParaRPr lang="fr-FR"/>
          </a:p>
        </p:txBody>
      </p:sp>
    </p:spTree>
    <p:extLst>
      <p:ext uri="{BB962C8B-B14F-4D97-AF65-F5344CB8AC3E}">
        <p14:creationId xmlns:p14="http://schemas.microsoft.com/office/powerpoint/2010/main" val="75525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a:t>
            </a:fld>
            <a:endParaRPr lang="fr-FR"/>
          </a:p>
        </p:txBody>
      </p:sp>
    </p:spTree>
    <p:extLst>
      <p:ext uri="{BB962C8B-B14F-4D97-AF65-F5344CB8AC3E}">
        <p14:creationId xmlns:p14="http://schemas.microsoft.com/office/powerpoint/2010/main" val="449054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Autrement dit, le manager a les mains libres pour gérer l’entreprise comme il le souhaite, et de décider par exemple </a:t>
            </a:r>
            <a:r>
              <a:rPr lang="fr-FR" dirty="0" smtClean="0"/>
              <a:t>quels produits développer,</a:t>
            </a:r>
            <a:r>
              <a:rPr lang="fr-FR" baseline="0" dirty="0" smtClean="0"/>
              <a:t> </a:t>
            </a:r>
            <a:r>
              <a:rPr lang="fr-FR" dirty="0" smtClean="0"/>
              <a:t> quelles quantités produire, avec quelles technologie produire etc.</a:t>
            </a:r>
          </a:p>
          <a:p>
            <a:r>
              <a:rPr lang="fr-FR" dirty="0" smtClean="0"/>
              <a:t>Exemple: j’ai ouvert</a:t>
            </a:r>
            <a:r>
              <a:rPr lang="fr-FR" baseline="0" dirty="0" smtClean="0"/>
              <a:t> une pizzéria à St Denis. J</a:t>
            </a:r>
            <a:r>
              <a:rPr lang="fr-FR" dirty="0" smtClean="0"/>
              <a:t>e souhaite ouvrir</a:t>
            </a:r>
            <a:r>
              <a:rPr lang="fr-FR" baseline="0" dirty="0" smtClean="0"/>
              <a:t> une nouvelle pizzéria à Saint Pierre. Je fais appel à un manager à qui je vais donner le pouvoir de décisions sur un certain nombre de variables (c’est lui qui gèrera les stocks de matières premières, qui négociera avec les fournisseurs, qui décidera des quantités de pizzas à produire etc.).</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35</a:t>
            </a:fld>
            <a:endParaRPr lang="fr-FR"/>
          </a:p>
        </p:txBody>
      </p:sp>
    </p:spTree>
    <p:extLst>
      <p:ext uri="{BB962C8B-B14F-4D97-AF65-F5344CB8AC3E}">
        <p14:creationId xmlns:p14="http://schemas.microsoft.com/office/powerpoint/2010/main" val="1977653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répartition des droits de décision participent à la division du travail.</a:t>
            </a:r>
          </a:p>
          <a:p>
            <a:endParaRPr lang="fr-FR" dirty="0" smtClean="0"/>
          </a:p>
          <a:p>
            <a:r>
              <a:rPr lang="fr-FR" dirty="0" smtClean="0"/>
              <a:t>Manque</a:t>
            </a:r>
            <a:r>
              <a:rPr lang="fr-FR" baseline="0" dirty="0" smtClean="0"/>
              <a:t> de compétences: si j’achète des actions Carrefour, je deviens propriétaire d’une toute petite partie de Carrefour, ça ne veut pas dire que je serai capable de prendre la direction de Carrefour.</a:t>
            </a:r>
          </a:p>
          <a:p>
            <a:endParaRPr lang="fr-FR" baseline="0" dirty="0" smtClean="0"/>
          </a:p>
          <a:p>
            <a:r>
              <a:rPr lang="fr-FR" baseline="0" dirty="0" smtClean="0"/>
              <a:t>Manque de temps: exemple de la pizzéria. Pas un problème de compétences, mais un problème de temps. Je ne peux pas gérer deux pizzérias à la fois. Le dirigeant de la pizzéria de St Pierre ne va pas m’appeler à chaque fois qu’il a un problème, sachant que la pizzéria de St Denis me mobilise déjà à temps plein.</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36</a:t>
            </a:fld>
            <a:endParaRPr lang="fr-FR"/>
          </a:p>
        </p:txBody>
      </p:sp>
    </p:spTree>
    <p:extLst>
      <p:ext uri="{BB962C8B-B14F-4D97-AF65-F5344CB8AC3E}">
        <p14:creationId xmlns:p14="http://schemas.microsoft.com/office/powerpoint/2010/main" val="1829974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 il a délégué son pouvoir de décision, l’actionnaire n’est pas</a:t>
            </a:r>
            <a:r>
              <a:rPr lang="fr-FR" baseline="0" dirty="0" smtClean="0"/>
              <a:t> présent physiquement dans l’entreprise pour observer les actions du manager, il n’est pas impliqué dans la gestion de l’entreprise. </a:t>
            </a:r>
            <a:r>
              <a:rPr lang="fr-FR" dirty="0" smtClean="0"/>
              <a:t>Pizzéria St Pierre: actions du manager inobservables.</a:t>
            </a:r>
          </a:p>
          <a:p>
            <a:r>
              <a:rPr lang="fr-FR" dirty="0" smtClean="0"/>
              <a:t>Pb de compétences: délégation</a:t>
            </a:r>
            <a:r>
              <a:rPr lang="fr-FR" baseline="0" dirty="0" smtClean="0"/>
              <a:t> du pouvoir de décision implique une spécialisation du dirigeant dans la fonction de manager d’entreprise. Les actionnaires, qui ne sont pas spécialisés dans cette fonction, n’ont pas nécessairement la compétence</a:t>
            </a:r>
            <a:r>
              <a:rPr lang="mr-IN" baseline="0" dirty="0" smtClean="0"/>
              <a:t>…</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37</a:t>
            </a:fld>
            <a:endParaRPr lang="fr-FR"/>
          </a:p>
        </p:txBody>
      </p:sp>
    </p:spTree>
    <p:extLst>
      <p:ext uri="{BB962C8B-B14F-4D97-AF65-F5344CB8AC3E}">
        <p14:creationId xmlns:p14="http://schemas.microsoft.com/office/powerpoint/2010/main" val="1980452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38</a:t>
            </a:fld>
            <a:endParaRPr lang="fr-FR"/>
          </a:p>
        </p:txBody>
      </p:sp>
    </p:spTree>
    <p:extLst>
      <p:ext uri="{BB962C8B-B14F-4D97-AF65-F5344CB8AC3E}">
        <p14:creationId xmlns:p14="http://schemas.microsoft.com/office/powerpoint/2010/main" val="513604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Déconnexion</a:t>
            </a:r>
            <a:r>
              <a:rPr lang="fr-FR" baseline="0" dirty="0" smtClean="0"/>
              <a:t> droits de propriétés et droits de décision a pour conséquence </a:t>
            </a:r>
            <a:r>
              <a:rPr lang="fr-FR" baseline="0" dirty="0" smtClean="0"/>
              <a:t>un </a:t>
            </a:r>
            <a:r>
              <a:rPr lang="fr-FR" baseline="0" dirty="0" smtClean="0"/>
              <a:t>accroissement du conflit </a:t>
            </a:r>
            <a:r>
              <a:rPr lang="fr-FR" baseline="0" dirty="0" smtClean="0"/>
              <a:t>d’intérêt.</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40</a:t>
            </a:fld>
            <a:endParaRPr lang="fr-FR"/>
          </a:p>
        </p:txBody>
      </p:sp>
    </p:spTree>
    <p:extLst>
      <p:ext uri="{BB962C8B-B14F-4D97-AF65-F5344CB8AC3E}">
        <p14:creationId xmlns:p14="http://schemas.microsoft.com/office/powerpoint/2010/main" val="888390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41</a:t>
            </a:fld>
            <a:endParaRPr lang="fr-FR"/>
          </a:p>
        </p:txBody>
      </p:sp>
    </p:spTree>
    <p:extLst>
      <p:ext uri="{BB962C8B-B14F-4D97-AF65-F5344CB8AC3E}">
        <p14:creationId xmlns:p14="http://schemas.microsoft.com/office/powerpoint/2010/main" val="1644523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42</a:t>
            </a:fld>
            <a:endParaRPr lang="fr-FR"/>
          </a:p>
        </p:txBody>
      </p:sp>
    </p:spTree>
    <p:extLst>
      <p:ext uri="{BB962C8B-B14F-4D97-AF65-F5344CB8AC3E}">
        <p14:creationId xmlns:p14="http://schemas.microsoft.com/office/powerpoint/2010/main" val="833035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43</a:t>
            </a:fld>
            <a:endParaRPr lang="fr-FR"/>
          </a:p>
        </p:txBody>
      </p:sp>
    </p:spTree>
    <p:extLst>
      <p:ext uri="{BB962C8B-B14F-4D97-AF65-F5344CB8AC3E}">
        <p14:creationId xmlns:p14="http://schemas.microsoft.com/office/powerpoint/2010/main" val="1380014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variable faisant l’objet de l’asymétrie informationnelle n’est pas manipulable par la partie qui la détient: problème de « </a:t>
            </a:r>
            <a:r>
              <a:rPr lang="fr-FR" b="1" dirty="0" smtClean="0"/>
              <a:t>sélection adverse »</a:t>
            </a:r>
            <a:r>
              <a:rPr lang="fr-FR" dirty="0" smtClean="0"/>
              <a:t> ou « </a:t>
            </a:r>
            <a:r>
              <a:rPr lang="fr-FR" b="1" dirty="0" err="1" smtClean="0"/>
              <a:t>antisélection</a:t>
            </a:r>
            <a:r>
              <a:rPr lang="fr-FR"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variable faisant l’objet de l’asymétrie informationnelle est manipulable par la partie qui la détient: problème « </a:t>
            </a:r>
            <a:r>
              <a:rPr lang="fr-FR" b="1" dirty="0" smtClean="0"/>
              <a:t>d’aléa moral »</a:t>
            </a:r>
            <a:endParaRPr lang="fr-FR" b="1" dirty="0" smtClean="0">
              <a:sym typeface="Symbol" pitchFamily="18" charset="2"/>
            </a:endParaRPr>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44</a:t>
            </a:fld>
            <a:endParaRPr lang="fr-FR"/>
          </a:p>
        </p:txBody>
      </p:sp>
    </p:spTree>
    <p:extLst>
      <p:ext uri="{BB962C8B-B14F-4D97-AF65-F5344CB8AC3E}">
        <p14:creationId xmlns:p14="http://schemas.microsoft.com/office/powerpoint/2010/main" val="2105376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variable faisant l’objet de l’asymétrie informationnelle n’est pas manipulable par la partie qui la détient: problème de « </a:t>
            </a:r>
            <a:r>
              <a:rPr lang="fr-FR" b="1" dirty="0" smtClean="0"/>
              <a:t>sélection adverse »</a:t>
            </a:r>
            <a:r>
              <a:rPr lang="fr-FR" dirty="0" smtClean="0"/>
              <a:t> ou « </a:t>
            </a:r>
            <a:r>
              <a:rPr lang="fr-FR" b="1" dirty="0" err="1" smtClean="0"/>
              <a:t>antisélection</a:t>
            </a:r>
            <a:r>
              <a:rPr lang="fr-FR" b="1" dirty="0" smtClean="0"/>
              <a:t> </a:t>
            </a:r>
            <a:r>
              <a:rPr lang="fr-FR" b="1" dirty="0" smtClean="0"/>
              <a:t>». </a:t>
            </a:r>
            <a:r>
              <a:rPr lang="fr-FR" b="0" dirty="0" smtClean="0"/>
              <a:t>Terme qui est apparu dans le marché de l’assurance, car les assureurs avaient du mal à cerner les caractéristiques des assurés</a:t>
            </a:r>
            <a:r>
              <a:rPr lang="fr-FR" b="0" baseline="0" dirty="0" smtClean="0"/>
              <a:t> (ex: bon ou mauvais conducteur).</a:t>
            </a:r>
            <a:endParaRPr lang="fr-FR"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variable faisant l’objet de l’asymétrie informationnelle est manipulable par la partie qui la détient: problème « </a:t>
            </a:r>
            <a:r>
              <a:rPr lang="fr-FR" b="1" dirty="0" smtClean="0"/>
              <a:t>d’aléa moral »</a:t>
            </a:r>
            <a:endParaRPr lang="fr-FR" b="1" dirty="0" smtClean="0">
              <a:sym typeface="Symbol" pitchFamily="18" charset="2"/>
            </a:endParaRPr>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45</a:t>
            </a:fld>
            <a:endParaRPr lang="fr-FR"/>
          </a:p>
        </p:txBody>
      </p:sp>
    </p:spTree>
    <p:extLst>
      <p:ext uri="{BB962C8B-B14F-4D97-AF65-F5344CB8AC3E}">
        <p14:creationId xmlns:p14="http://schemas.microsoft.com/office/powerpoint/2010/main" val="178097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a:t>
            </a:fld>
            <a:endParaRPr lang="fr-FR"/>
          </a:p>
        </p:txBody>
      </p:sp>
    </p:spTree>
    <p:extLst>
      <p:ext uri="{BB962C8B-B14F-4D97-AF65-F5344CB8AC3E}">
        <p14:creationId xmlns:p14="http://schemas.microsoft.com/office/powerpoint/2010/main" val="1277531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46</a:t>
            </a:fld>
            <a:endParaRPr lang="fr-FR"/>
          </a:p>
        </p:txBody>
      </p:sp>
    </p:spTree>
    <p:extLst>
      <p:ext uri="{BB962C8B-B14F-4D97-AF65-F5344CB8AC3E}">
        <p14:creationId xmlns:p14="http://schemas.microsoft.com/office/powerpoint/2010/main" val="1107947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dirty="0" smtClean="0"/>
              <a:t>variable faisant l’objet de l’asymétrie informationnelle est manipulable par la partie qui la détient: problème « </a:t>
            </a:r>
            <a:r>
              <a:rPr lang="fr-FR" b="1" dirty="0" smtClean="0"/>
              <a:t>d’aléa moral ». </a:t>
            </a:r>
            <a:r>
              <a:rPr lang="fr-FR" b="0" dirty="0" smtClean="0"/>
              <a:t>La variable</a:t>
            </a:r>
            <a:r>
              <a:rPr lang="fr-FR" b="0" baseline="0" dirty="0" smtClean="0"/>
              <a:t> qui fait l’objet de l’asymétrie informationnelle dans la relation actionnaire / dirigeant est le niveau d’effort entrepris par le dirigeant pour accroître le profit de l’entreprise. C’est manipulable, car le dirigeant peut, s’il le souhaite, faire des efforts pour maximiser les profits de la firme. Mais lorsqu’il y a des asymétries d’information et qu’il n’est pas contrôlé, il ne va pas forcément le faire. </a:t>
            </a:r>
            <a:endParaRPr lang="fr-FR" b="0" dirty="0" smtClean="0">
              <a:sym typeface="Symbol" pitchFamily="18" charset="2"/>
            </a:endParaRPr>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47</a:t>
            </a:fld>
            <a:endParaRPr lang="fr-FR"/>
          </a:p>
        </p:txBody>
      </p:sp>
    </p:spTree>
    <p:extLst>
      <p:ext uri="{BB962C8B-B14F-4D97-AF65-F5344CB8AC3E}">
        <p14:creationId xmlns:p14="http://schemas.microsoft.com/office/powerpoint/2010/main" val="1356044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 votre</a:t>
            </a:r>
            <a:r>
              <a:rPr lang="fr-FR" baseline="0" dirty="0" smtClean="0"/>
              <a:t> gérant de pizzéria à St Pierre se met à piquer dans la caisse et dilapide la trésorerie, vous allez faire faillite très rapidement.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L’exemple peut paraître anodin, mais beaucoup de petites entreprises font faillite à cause de ce genre de problèmes.</a:t>
            </a:r>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48</a:t>
            </a:fld>
            <a:endParaRPr lang="fr-FR"/>
          </a:p>
        </p:txBody>
      </p:sp>
    </p:spTree>
    <p:extLst>
      <p:ext uri="{BB962C8B-B14F-4D97-AF65-F5344CB8AC3E}">
        <p14:creationId xmlns:p14="http://schemas.microsoft.com/office/powerpoint/2010/main" val="1957471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votre</a:t>
            </a:r>
            <a:r>
              <a:rPr lang="fr-FR" baseline="0" dirty="0" smtClean="0"/>
              <a:t> gérant se met à piquer dans la caisse et dilapide la trésorerie, vous allez faire faillite très rapidement.</a:t>
            </a:r>
          </a:p>
          <a:p>
            <a:endParaRPr lang="fr-FR" dirty="0" smtClean="0"/>
          </a:p>
          <a:p>
            <a:r>
              <a:rPr lang="fr-FR" dirty="0" smtClean="0"/>
              <a:t>Messier devient</a:t>
            </a:r>
            <a:r>
              <a:rPr lang="fr-FR" baseline="0" dirty="0" smtClean="0"/>
              <a:t> président de la CGE en 1996</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49</a:t>
            </a:fld>
            <a:endParaRPr lang="fr-FR"/>
          </a:p>
        </p:txBody>
      </p:sp>
    </p:spTree>
    <p:extLst>
      <p:ext uri="{BB962C8B-B14F-4D97-AF65-F5344CB8AC3E}">
        <p14:creationId xmlns:p14="http://schemas.microsoft.com/office/powerpoint/2010/main" val="1711163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50</a:t>
            </a:fld>
            <a:endParaRPr lang="fr-FR"/>
          </a:p>
        </p:txBody>
      </p:sp>
    </p:spTree>
    <p:extLst>
      <p:ext uri="{BB962C8B-B14F-4D97-AF65-F5344CB8AC3E}">
        <p14:creationId xmlns:p14="http://schemas.microsoft.com/office/powerpoint/2010/main" val="1275819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cette</a:t>
            </a:r>
            <a:r>
              <a:rPr lang="fr-FR" baseline="0" dirty="0" smtClean="0"/>
              <a:t> époque, Vivendi devient le numéro 2 mondial de la communication.</a:t>
            </a:r>
            <a:endParaRPr lang="fr-FR"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51</a:t>
            </a:fld>
            <a:endParaRPr lang="fr-FR"/>
          </a:p>
        </p:txBody>
      </p:sp>
    </p:spTree>
    <p:extLst>
      <p:ext uri="{BB962C8B-B14F-4D97-AF65-F5344CB8AC3E}">
        <p14:creationId xmlns:p14="http://schemas.microsoft.com/office/powerpoint/2010/main" val="957868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52</a:t>
            </a:fld>
            <a:endParaRPr lang="fr-FR"/>
          </a:p>
        </p:txBody>
      </p:sp>
    </p:spTree>
    <p:extLst>
      <p:ext uri="{BB962C8B-B14F-4D97-AF65-F5344CB8AC3E}">
        <p14:creationId xmlns:p14="http://schemas.microsoft.com/office/powerpoint/2010/main" val="1624171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53</a:t>
            </a:fld>
            <a:endParaRPr lang="fr-FR"/>
          </a:p>
        </p:txBody>
      </p:sp>
    </p:spTree>
    <p:extLst>
      <p:ext uri="{BB962C8B-B14F-4D97-AF65-F5344CB8AC3E}">
        <p14:creationId xmlns:p14="http://schemas.microsoft.com/office/powerpoint/2010/main" val="1617137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54</a:t>
            </a:fld>
            <a:endParaRPr lang="fr-FR"/>
          </a:p>
        </p:txBody>
      </p:sp>
    </p:spTree>
    <p:extLst>
      <p:ext uri="{BB962C8B-B14F-4D97-AF65-F5344CB8AC3E}">
        <p14:creationId xmlns:p14="http://schemas.microsoft.com/office/powerpoint/2010/main" val="1232079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55</a:t>
            </a:fld>
            <a:endParaRPr lang="fr-FR"/>
          </a:p>
        </p:txBody>
      </p:sp>
    </p:spTree>
    <p:extLst>
      <p:ext uri="{BB962C8B-B14F-4D97-AF65-F5344CB8AC3E}">
        <p14:creationId xmlns:p14="http://schemas.microsoft.com/office/powerpoint/2010/main" val="97030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Quand vous êtes chef d’entreprise et que vous centralisez le pouvoir de décision, vous donnez des directives à vos subordonnés qui n’ont aucune autonomie de décision et n’ont qu’un simple rôle d’exécutant.</a:t>
            </a:r>
          </a:p>
          <a:p>
            <a:endParaRPr lang="fr-FR" baseline="0" dirty="0" smtClean="0"/>
          </a:p>
          <a:p>
            <a:r>
              <a:rPr lang="fr-FR" baseline="0" dirty="0" smtClean="0"/>
              <a:t>Évidemment, les subordonnés peuvent très bien faire remonter des informations et donner des conseils sur les décisions managériales à prendre. Le dirigeant d’une entreprise de production automobile peut très bien aller voir les actionnaires et leur dire qu’il faudrait produire des voitures de petite taille ou de grande taille, qu’il faudrait les vendre à tel ou tel prix, bref les conseiller sur les plans de production à adopter. Mais au final, ce sont les actionnaires qui décident du plan de production, le dirigeant ayant alors un rôle qui se borne à celui de simple exécutant.</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Quand vous déléguez le pouvoir de décision à qqn,</a:t>
            </a:r>
            <a:r>
              <a:rPr lang="fr-FR" baseline="0" dirty="0" smtClean="0"/>
              <a:t> il y a bien l’idée que cette personne va pouvoir prendre des décisions de manière autonome sur un certain nombre de variables, sans vous consulter au préalable.</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a:t>
            </a:fld>
            <a:endParaRPr lang="fr-FR"/>
          </a:p>
        </p:txBody>
      </p:sp>
    </p:spTree>
    <p:extLst>
      <p:ext uri="{BB962C8B-B14F-4D97-AF65-F5344CB8AC3E}">
        <p14:creationId xmlns:p14="http://schemas.microsoft.com/office/powerpoint/2010/main" val="517539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Achat d’actions</a:t>
            </a:r>
            <a:r>
              <a:rPr lang="fr-FR" baseline="0" dirty="0" smtClean="0"/>
              <a:t> avec option. Si à la date où l’option peut être </a:t>
            </a:r>
            <a:r>
              <a:rPr lang="fr-FR" baseline="0" dirty="0" smtClean="0"/>
              <a:t>levée (achetée), </a:t>
            </a:r>
            <a:r>
              <a:rPr lang="fr-FR" baseline="0" dirty="0" smtClean="0"/>
              <a:t>l’action a pris de la valeur, le manager a intérêt à exercer </a:t>
            </a:r>
            <a:r>
              <a:rPr lang="fr-FR" baseline="0" dirty="0" smtClean="0"/>
              <a:t>l’option si le prix d’exercice (d’achat) &lt; prix de marché. </a:t>
            </a:r>
            <a:r>
              <a:rPr lang="fr-FR" baseline="0" dirty="0" smtClean="0"/>
              <a:t>Si le prix d’exercice &gt; prix de marché, il n’exercera pas l’option.</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56</a:t>
            </a:fld>
            <a:endParaRPr lang="fr-FR"/>
          </a:p>
        </p:txBody>
      </p:sp>
    </p:spTree>
    <p:extLst>
      <p:ext uri="{BB962C8B-B14F-4D97-AF65-F5344CB8AC3E}">
        <p14:creationId xmlns:p14="http://schemas.microsoft.com/office/powerpoint/2010/main" val="691721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le confie la gestion de ma pizzéria</a:t>
            </a:r>
            <a:r>
              <a:rPr lang="fr-FR" baseline="0" dirty="0" smtClean="0"/>
              <a:t> à St Pierre à un manager et que je le rémunère au SMIC, ça ne marchera pas.</a:t>
            </a:r>
          </a:p>
          <a:p>
            <a:r>
              <a:rPr lang="fr-FR" baseline="0" dirty="0" smtClean="0"/>
              <a:t>En tant que propriétaire, je peux faire un raisonnement qui consiste à dire: je donne le minimum au manager pour garder le max de profit pour moi. Mais avec un tel raisonnement, vous n’aurez pas de profit du tout et vous allez faire faillite très vite.</a:t>
            </a:r>
          </a:p>
          <a:p>
            <a:endParaRPr lang="fr-FR" baseline="0" dirty="0" smtClean="0"/>
          </a:p>
          <a:p>
            <a:r>
              <a:rPr lang="fr-FR" baseline="0" dirty="0" smtClean="0"/>
              <a:t>Dans le cas de la pizzéria, les performances de l’Agent (manager) dépendent des profits qu’il réalise. Il est donc nécessaire pour le propriétaire de pouvoir évaluer les profits réalisés par le manager (en mettant en place une comptabilité rigoureuse) et faire corréler la rémunération du manager avec le niveau de profits (intéressement sur les bénéfices)</a:t>
            </a:r>
          </a:p>
          <a:p>
            <a:endParaRPr lang="fr-FR" baseline="0" dirty="0" smtClean="0"/>
          </a:p>
          <a:p>
            <a:r>
              <a:rPr lang="fr-FR" baseline="0" dirty="0" smtClean="0"/>
              <a:t>OU si je suis propriétaire de la pizzéria à St Pierre, que vous êtes mon manager, que je considère que la performance du magasin dépend des profits réalisés, mon objectif est donc de pouvoir mesurer les profits que vous réalisez (ça suppose de mettre en place une comptabilité rigoureuse du magasin) afin de vous rémunérer en fonction de ces profits, par exemple en vous donnant une prime d’intéressement sur les bénéfices.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57</a:t>
            </a:fld>
            <a:endParaRPr lang="fr-FR"/>
          </a:p>
        </p:txBody>
      </p:sp>
    </p:spTree>
    <p:extLst>
      <p:ext uri="{BB962C8B-B14F-4D97-AF65-F5344CB8AC3E}">
        <p14:creationId xmlns:p14="http://schemas.microsoft.com/office/powerpoint/2010/main" val="591051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58</a:t>
            </a:fld>
            <a:endParaRPr lang="fr-FR"/>
          </a:p>
        </p:txBody>
      </p:sp>
    </p:spTree>
    <p:extLst>
      <p:ext uri="{BB962C8B-B14F-4D97-AF65-F5344CB8AC3E}">
        <p14:creationId xmlns:p14="http://schemas.microsoft.com/office/powerpoint/2010/main" val="2033104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L’alignement des l’intérêts des deux parties n’est jamais parfait, d’où perte résiduelle. Ex: même si je contrôle le gérant de la pizzéria, même si je l’incite à la performance par un intéressement sur les bénéfices, ses incitations sont moins fortes que les miennes car je suis quand même propriétaire de cette pizzéria. J’ai beaucoup plus intérêt  que lui à ce que ça marche car j’ai fait des investissements pour ouvrir cette pizzéria. Mes incitations étant plus fortes, si j’avais géré moi-même cette pizzéria, le bénéfice aurait été plus élevé. Ex: bénéfice (propriétaire)= 50 000 euros, bénéfice (dirigeant) = 30 000 euros.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59</a:t>
            </a:fld>
            <a:endParaRPr lang="fr-FR"/>
          </a:p>
        </p:txBody>
      </p:sp>
    </p:spTree>
    <p:extLst>
      <p:ext uri="{BB962C8B-B14F-4D97-AF65-F5344CB8AC3E}">
        <p14:creationId xmlns:p14="http://schemas.microsoft.com/office/powerpoint/2010/main" val="902935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60</a:t>
            </a:fld>
            <a:endParaRPr lang="fr-FR"/>
          </a:p>
        </p:txBody>
      </p:sp>
    </p:spTree>
    <p:extLst>
      <p:ext uri="{BB962C8B-B14F-4D97-AF65-F5344CB8AC3E}">
        <p14:creationId xmlns:p14="http://schemas.microsoft.com/office/powerpoint/2010/main" val="796576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En micro standard, on dit que Y = f(K, L). L’organisation est réduite à simple fonction de production. Ici, on est vraiment dans l’analyse de la structure interne des entreprises et de la question de savoir comment la structuration interne des entreprises impacte leur efficacité. Cette partie nous permet d’aller plus loin que la théorie microéconomique standard. </a:t>
            </a:r>
          </a:p>
          <a:p>
            <a:endParaRPr lang="fr-FR" baseline="0" dirty="0" smtClean="0"/>
          </a:p>
          <a:p>
            <a:r>
              <a:rPr lang="fr-FR" dirty="0" smtClean="0"/>
              <a:t>La firme </a:t>
            </a:r>
            <a:r>
              <a:rPr lang="fr-FR" dirty="0" err="1" smtClean="0"/>
              <a:t>multidivisionnelle</a:t>
            </a:r>
            <a:r>
              <a:rPr lang="fr-FR" dirty="0" smtClean="0"/>
              <a:t> est le modèle dominant d’organisation interne des entreprises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62</a:t>
            </a:fld>
            <a:endParaRPr lang="fr-FR"/>
          </a:p>
        </p:txBody>
      </p:sp>
    </p:spTree>
    <p:extLst>
      <p:ext uri="{BB962C8B-B14F-4D97-AF65-F5344CB8AC3E}">
        <p14:creationId xmlns:p14="http://schemas.microsoft.com/office/powerpoint/2010/main" val="402940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Evidemment, il y a le commerce international des marchandises</a:t>
            </a:r>
            <a:r>
              <a:rPr lang="fr-FR" baseline="0" dirty="0" smtClean="0"/>
              <a:t> qui se développent, les marchés nationaux et internationaux de produits industriels se développent, mais la grande majorité des entreprises demeurent de petite taille.</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63</a:t>
            </a:fld>
            <a:endParaRPr lang="fr-FR"/>
          </a:p>
        </p:txBody>
      </p:sp>
    </p:spTree>
    <p:extLst>
      <p:ext uri="{BB962C8B-B14F-4D97-AF65-F5344CB8AC3E}">
        <p14:creationId xmlns:p14="http://schemas.microsoft.com/office/powerpoint/2010/main" val="1335849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effectLst/>
              </a:rPr>
              <a:t>Dans la forme U, la direction est entourée des départements fonctionnels.</a:t>
            </a:r>
            <a:r>
              <a:rPr lang="fr-FR" baseline="0" dirty="0" smtClean="0">
                <a:effectLst/>
              </a:rPr>
              <a:t> </a:t>
            </a:r>
            <a:r>
              <a:rPr lang="fr-FR" dirty="0" smtClean="0">
                <a:effectLst/>
              </a:rPr>
              <a:t>Les départements ont à charge une fonction spécifique et ils sont dirigés par des spécialistes confirmés du domaine concerné. Les profils de carrière évoluent au sein de chaque spécialité (production, marketing etc.). </a:t>
            </a:r>
          </a:p>
          <a:p>
            <a:endParaRPr lang="fr-FR" dirty="0" smtClean="0">
              <a:effectLst/>
            </a:endParaRPr>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64</a:t>
            </a:fld>
            <a:endParaRPr lang="fr-FR"/>
          </a:p>
        </p:txBody>
      </p:sp>
    </p:spTree>
    <p:extLst>
      <p:ext uri="{BB962C8B-B14F-4D97-AF65-F5344CB8AC3E}">
        <p14:creationId xmlns:p14="http://schemas.microsoft.com/office/powerpoint/2010/main" val="436894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effectLst/>
              </a:rPr>
              <a:t>Dans la forme U, la direction est entourée des départements fonctionnels.</a:t>
            </a:r>
            <a:r>
              <a:rPr lang="fr-FR" baseline="0" dirty="0" smtClean="0">
                <a:effectLst/>
              </a:rPr>
              <a:t> </a:t>
            </a:r>
            <a:r>
              <a:rPr lang="fr-FR" dirty="0" smtClean="0">
                <a:effectLst/>
              </a:rPr>
              <a:t>Les départements ont à charge une fonction spécifique et ils sont dirigés par des spécialistes confirmés du domaine concerné. Les profils de carrière évoluent au sein de chaque spécialité (production, marketing etc.). </a:t>
            </a:r>
          </a:p>
          <a:p>
            <a:endParaRPr lang="fr-FR" dirty="0" smtClean="0">
              <a:effectLst/>
            </a:endParaRPr>
          </a:p>
          <a:p>
            <a:r>
              <a:rPr lang="fr-FR" dirty="0" smtClean="0">
                <a:effectLst/>
              </a:rPr>
              <a:t>En aval des départements fonctionnels,</a:t>
            </a:r>
            <a:r>
              <a:rPr lang="fr-FR" baseline="0" dirty="0" smtClean="0">
                <a:effectLst/>
              </a:rPr>
              <a:t> se situent les </a:t>
            </a:r>
            <a:r>
              <a:rPr lang="fr-FR" b="1" baseline="0" dirty="0" smtClean="0">
                <a:effectLst/>
              </a:rPr>
              <a:t>unités opérationnelles </a:t>
            </a:r>
            <a:r>
              <a:rPr lang="fr-FR" baseline="0" dirty="0" smtClean="0">
                <a:effectLst/>
              </a:rPr>
              <a:t>qui se trouvent sous leur supervision. Par exemple, le département « production » peut avoir à superviser deux unités opérationnelles si l’entreprise possède deux activités de production</a:t>
            </a:r>
            <a:r>
              <a:rPr lang="fr-FR" baseline="0" dirty="0" smtClean="0">
                <a:effectLst/>
              </a:rPr>
              <a:t>. (Ex : voitures et camions).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65</a:t>
            </a:fld>
            <a:endParaRPr lang="fr-FR"/>
          </a:p>
        </p:txBody>
      </p:sp>
    </p:spTree>
    <p:extLst>
      <p:ext uri="{BB962C8B-B14F-4D97-AF65-F5344CB8AC3E}">
        <p14:creationId xmlns:p14="http://schemas.microsoft.com/office/powerpoint/2010/main" val="6020793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effectLst/>
              </a:rPr>
              <a:t>L’information pertinente</a:t>
            </a:r>
            <a:r>
              <a:rPr lang="fr-FR" baseline="0" dirty="0" smtClean="0">
                <a:effectLst/>
              </a:rPr>
              <a:t> est détenue par les unités opérationnelles et les départements fonctionnels.</a:t>
            </a:r>
          </a:p>
          <a:p>
            <a:r>
              <a:rPr lang="fr-FR" baseline="0" dirty="0" smtClean="0">
                <a:effectLst/>
              </a:rPr>
              <a:t>Par exemple, l’unité opérationnelle qui s’occupe de l’activité 1 (production et vente de voitures) détient l’information selon laquelle les consommateurs ont envie d’acheter des voitures de couleur rouge. Par ailleurs, les ouvriers observent qu’une machine tombe en panne.</a:t>
            </a:r>
          </a:p>
          <a:p>
            <a:r>
              <a:rPr lang="fr-FR" baseline="0" dirty="0" smtClean="0">
                <a:effectLst/>
              </a:rPr>
              <a:t>Le directeur du département production peut aussi détenir à son niveau un certain nombre d’informations. Par exemple, il peut avoir besoin d’embaucher des ouvriers supplémentaires parce qu’il observe que la production augmente. Ou alors il peut se sentir de plus en plus débordé dans son travail et vouloir embaucher un directeur adjoint pour l’épauler dans ses tâches.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66</a:t>
            </a:fld>
            <a:endParaRPr lang="fr-FR"/>
          </a:p>
        </p:txBody>
      </p:sp>
    </p:spTree>
    <p:extLst>
      <p:ext uri="{BB962C8B-B14F-4D97-AF65-F5344CB8AC3E}">
        <p14:creationId xmlns:p14="http://schemas.microsoft.com/office/powerpoint/2010/main" val="28286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L’ouvrier n’a pas de marge de manœuvre pour décider des actions à entreprendre</a:t>
            </a:r>
            <a:r>
              <a:rPr lang="fr-FR" baseline="0" dirty="0" smtClean="0"/>
              <a:t> lorsqu’il y a de nouvelles tâches à accomplir, et qui n’ont pas été prévues dans son contrat de travail</a:t>
            </a:r>
            <a:r>
              <a:rPr lang="fr-FR" baseline="0" dirty="0" smtClean="0"/>
              <a:t>.</a:t>
            </a:r>
          </a:p>
          <a:p>
            <a:endParaRPr lang="fr-FR" baseline="0" dirty="0" smtClean="0"/>
          </a:p>
          <a:p>
            <a:r>
              <a:rPr lang="fr-FR" baseline="0" dirty="0" smtClean="0"/>
              <a:t>Dans certaines entreprises japonaises (Toyota dans les années 1970), les ouvriers avaient un pouvoir de décision important. S’il y avait un imprévu sur la chaîne de montage (comme une panne de machine), les ouvriers décidaient de manière autonome des actions à entreprendre.</a:t>
            </a:r>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10</a:t>
            </a:fld>
            <a:endParaRPr lang="fr-FR"/>
          </a:p>
        </p:txBody>
      </p:sp>
    </p:spTree>
    <p:extLst>
      <p:ext uri="{BB962C8B-B14F-4D97-AF65-F5344CB8AC3E}">
        <p14:creationId xmlns:p14="http://schemas.microsoft.com/office/powerpoint/2010/main" val="415742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effectLst/>
              </a:rPr>
              <a:t>L’unité de production 1 fait remonter les informations qu’il possède au département production qui va lui même faire remonter toutes les informations qu’il possède (ainsi que celles qui lui ont été transmises par les unités opérationnelles) à la direction générale. </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67</a:t>
            </a:fld>
            <a:endParaRPr lang="fr-FR"/>
          </a:p>
        </p:txBody>
      </p:sp>
    </p:spTree>
    <p:extLst>
      <p:ext uri="{BB962C8B-B14F-4D97-AF65-F5344CB8AC3E}">
        <p14:creationId xmlns:p14="http://schemas.microsoft.com/office/powerpoint/2010/main" val="2107134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effectLst/>
              </a:rPr>
              <a:t>Le sommet traite toutes les informations qui remontent, prend des décisions qui sont transmises aux départements fonctionnels, lesquels se chargeront de transmettre certaines décisions aux unités opérationnelles.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68</a:t>
            </a:fld>
            <a:endParaRPr lang="fr-FR"/>
          </a:p>
        </p:txBody>
      </p:sp>
    </p:spTree>
    <p:extLst>
      <p:ext uri="{BB962C8B-B14F-4D97-AF65-F5344CB8AC3E}">
        <p14:creationId xmlns:p14="http://schemas.microsoft.com/office/powerpoint/2010/main" val="1417498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effectLst/>
              </a:rPr>
              <a:t>Le sommet traite toutes les informations qui remontent, prend des décisions qui sont transmises aux départements fonctionnels, lesquels se chargeront de transmettre certaines décisions aux unités opérationnelles.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69</a:t>
            </a:fld>
            <a:endParaRPr lang="fr-FR"/>
          </a:p>
        </p:txBody>
      </p:sp>
    </p:spTree>
    <p:extLst>
      <p:ext uri="{BB962C8B-B14F-4D97-AF65-F5344CB8AC3E}">
        <p14:creationId xmlns:p14="http://schemas.microsoft.com/office/powerpoint/2010/main" val="353383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Est-ce qu’on se positionne sur le haut de gamme ? Moyenne gamme ? Bas de gamme</a:t>
            </a:r>
            <a:r>
              <a:rPr lang="fr-FR" baseline="0" dirty="0" smtClean="0"/>
              <a:t> ? </a:t>
            </a:r>
          </a:p>
          <a:p>
            <a:r>
              <a:rPr lang="fr-FR" baseline="0" dirty="0" smtClean="0"/>
              <a:t>Périmètre d’activité : est-ce qu’on se positionne sur une clientèle jeune ? Âgée ? Quels sont les activités qu’on sous-traite ? Qu’est-ce qu’on décide de produire en interne ? Etc.</a:t>
            </a:r>
          </a:p>
          <a:p>
            <a:endParaRPr lang="fr-FR" baseline="0" dirty="0" smtClean="0"/>
          </a:p>
          <a:p>
            <a:r>
              <a:rPr lang="fr-FR" baseline="0" dirty="0" smtClean="0"/>
              <a:t>Décisions opérationnelles : embaucher ou licencier du personnel, gérer les problèmes de stocks, résoudre les conflits entre les salariés etc.</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70</a:t>
            </a:fld>
            <a:endParaRPr lang="fr-FR"/>
          </a:p>
        </p:txBody>
      </p:sp>
    </p:spTree>
    <p:extLst>
      <p:ext uri="{BB962C8B-B14F-4D97-AF65-F5344CB8AC3E}">
        <p14:creationId xmlns:p14="http://schemas.microsoft.com/office/powerpoint/2010/main" val="17297487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Arguments vus dans la section 1. Coût de remontée d’info: + taille de l’entreprise augmente, plus la DG est de+ en + éloignée de la réalité du terrain et doit faire remonter ces infos pour continuer à prendre des décisions efficaces, ce qui est coûteux.</a:t>
            </a:r>
          </a:p>
          <a:p>
            <a:endParaRPr lang="fr-FR" baseline="0" dirty="0" smtClean="0"/>
          </a:p>
          <a:p>
            <a:r>
              <a:rPr lang="fr-FR" baseline="0" dirty="0" smtClean="0"/>
              <a:t>Les décisions opérationnelles doivent être prises quotidiennement. Si une machine tombe en panne, il faut très vite prendre les dispositions nécessaires pour la réparer ou la remplacer afin que la production ne soit pas arrêtée pendant trop longtemps.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71</a:t>
            </a:fld>
            <a:endParaRPr lang="fr-FR"/>
          </a:p>
        </p:txBody>
      </p:sp>
    </p:spTree>
    <p:extLst>
      <p:ext uri="{BB962C8B-B14F-4D97-AF65-F5344CB8AC3E}">
        <p14:creationId xmlns:p14="http://schemas.microsoft.com/office/powerpoint/2010/main" val="12808668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72</a:t>
            </a:fld>
            <a:endParaRPr lang="fr-FR"/>
          </a:p>
        </p:txBody>
      </p:sp>
    </p:spTree>
    <p:extLst>
      <p:ext uri="{BB962C8B-B14F-4D97-AF65-F5344CB8AC3E}">
        <p14:creationId xmlns:p14="http://schemas.microsoft.com/office/powerpoint/2010/main" val="480000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Cela s’explique en partie par le fait qu’à cette époque, on manque encore de</a:t>
            </a:r>
            <a:r>
              <a:rPr lang="fr-FR" baseline="0" dirty="0" smtClean="0"/>
              <a:t> fournisseurs spécialisés, ce qui oblige les entreprises à intégrer verticalement une grande partie de leur production.</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73</a:t>
            </a:fld>
            <a:endParaRPr lang="fr-FR"/>
          </a:p>
        </p:txBody>
      </p:sp>
    </p:spTree>
    <p:extLst>
      <p:ext uri="{BB962C8B-B14F-4D97-AF65-F5344CB8AC3E}">
        <p14:creationId xmlns:p14="http://schemas.microsoft.com/office/powerpoint/2010/main" val="1851073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Quand on délègue le pouvoir de</a:t>
            </a:r>
            <a:r>
              <a:rPr lang="fr-FR" baseline="0" dirty="0" smtClean="0"/>
              <a:t> décision, les problèmes de coordination apparaissent. </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74</a:t>
            </a:fld>
            <a:endParaRPr lang="fr-FR"/>
          </a:p>
        </p:txBody>
      </p:sp>
    </p:spTree>
    <p:extLst>
      <p:ext uri="{BB962C8B-B14F-4D97-AF65-F5344CB8AC3E}">
        <p14:creationId xmlns:p14="http://schemas.microsoft.com/office/powerpoint/2010/main" val="3954340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rgbClr val="FF0000"/>
                </a:solidFill>
              </a:rPr>
              <a:t>et dispose d’une marge de manœuvre assez étendue au quotidien.</a:t>
            </a:r>
          </a:p>
          <a:p>
            <a:r>
              <a:rPr lang="fr-FR" sz="1200" dirty="0" smtClean="0">
                <a:solidFill>
                  <a:srgbClr val="FF0000"/>
                </a:solidFill>
              </a:rPr>
              <a:t>Il est</a:t>
            </a:r>
            <a:r>
              <a:rPr lang="fr-FR" sz="1200" baseline="0" dirty="0" smtClean="0">
                <a:solidFill>
                  <a:srgbClr val="FF0000"/>
                </a:solidFill>
              </a:rPr>
              <a:t> possible d’évaluer les profits réalisés par chacune des divisions, alors qu’il n’est pas possible d’évaluer les profits de chaque département d’une firme unitaire.</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75</a:t>
            </a:fld>
            <a:endParaRPr lang="fr-FR"/>
          </a:p>
        </p:txBody>
      </p:sp>
    </p:spTree>
    <p:extLst>
      <p:ext uri="{BB962C8B-B14F-4D97-AF65-F5344CB8AC3E}">
        <p14:creationId xmlns:p14="http://schemas.microsoft.com/office/powerpoint/2010/main" val="11967928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L’information est transmise verticalement, mais s’arrête à un niveau inférieur par rapport à avant. Les chefs de division prennent de manière décentralisée les décisions opérationnelles.</a:t>
            </a:r>
          </a:p>
          <a:p>
            <a:endParaRPr lang="fr-FR" dirty="0" smtClean="0"/>
          </a:p>
          <a:p>
            <a:r>
              <a:rPr lang="fr-FR" dirty="0" smtClean="0"/>
              <a:t>Ex: si</a:t>
            </a:r>
            <a:r>
              <a:rPr lang="fr-FR" baseline="0" dirty="0" smtClean="0"/>
              <a:t> une machine tombe en panne et que la question se pose de la remplacer ou pas, l’information est transmise au chef de division.</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76</a:t>
            </a:fld>
            <a:endParaRPr lang="fr-FR"/>
          </a:p>
        </p:txBody>
      </p:sp>
    </p:spTree>
    <p:extLst>
      <p:ext uri="{BB962C8B-B14F-4D97-AF65-F5344CB8AC3E}">
        <p14:creationId xmlns:p14="http://schemas.microsoft.com/office/powerpoint/2010/main" val="116255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11</a:t>
            </a:fld>
            <a:endParaRPr lang="fr-FR"/>
          </a:p>
        </p:txBody>
      </p:sp>
    </p:spTree>
    <p:extLst>
      <p:ext uri="{BB962C8B-B14F-4D97-AF65-F5344CB8AC3E}">
        <p14:creationId xmlns:p14="http://schemas.microsoft.com/office/powerpoint/2010/main" val="16322175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L’information est transmise verticalement, mais s’arrête à un niveau inférieur par rapport à avant. </a:t>
            </a:r>
          </a:p>
          <a:p>
            <a:r>
              <a:rPr lang="fr-FR" dirty="0" smtClean="0"/>
              <a:t>Ex: si</a:t>
            </a:r>
            <a:r>
              <a:rPr lang="fr-FR" baseline="0" dirty="0" smtClean="0"/>
              <a:t> une machine tombe en panne et que la question se pose de la remplacer ou pas, l’information est transmise au chef de division. Le chef de division prend seul la décision</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77</a:t>
            </a:fld>
            <a:endParaRPr lang="fr-FR"/>
          </a:p>
        </p:txBody>
      </p:sp>
    </p:spTree>
    <p:extLst>
      <p:ext uri="{BB962C8B-B14F-4D97-AF65-F5344CB8AC3E}">
        <p14:creationId xmlns:p14="http://schemas.microsoft.com/office/powerpoint/2010/main" val="4919775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L’information est transmise verticalement, mais s’arrête à un niveau inférieur par rapport à avant. </a:t>
            </a:r>
          </a:p>
          <a:p>
            <a:r>
              <a:rPr lang="fr-FR" dirty="0" smtClean="0"/>
              <a:t>Ex: si</a:t>
            </a:r>
            <a:r>
              <a:rPr lang="fr-FR" baseline="0" dirty="0" smtClean="0"/>
              <a:t> une machine tombe en panne et que la question se pose de la remplacer ou pas, l’information est transmise au chef de division qui prend seul la décision de réaliser l’investissement ou pas et transmet sa décision aux département fonctionnel production. Par conséquent, les décisions opérationnelles sont prises de manière décentralisée par les chefs de division, sans en référer à la direction générale. Cette dernière peut donc davantage se concentrer sur les décisions stratégiques.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78</a:t>
            </a:fld>
            <a:endParaRPr lang="fr-FR"/>
          </a:p>
        </p:txBody>
      </p:sp>
    </p:spTree>
    <p:extLst>
      <p:ext uri="{BB962C8B-B14F-4D97-AF65-F5344CB8AC3E}">
        <p14:creationId xmlns:p14="http://schemas.microsoft.com/office/powerpoint/2010/main" val="4917273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firme espère pouvoir utiliser</a:t>
            </a:r>
            <a:r>
              <a:rPr lang="fr-FR" baseline="0" dirty="0" smtClean="0"/>
              <a:t> ses compétences particulières en chimie de l’azote pour l’agriculture</a:t>
            </a:r>
          </a:p>
          <a:p>
            <a:r>
              <a:rPr lang="fr-FR" baseline="0" dirty="0" smtClean="0"/>
              <a:t>Pas possible de traiter de la même manière avec des gouvernements qui achetaient des fournitures de guerre relativement standardisées qu’avec des agriculteurs qui avaient tous des besoins différents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79</a:t>
            </a:fld>
            <a:endParaRPr lang="fr-FR"/>
          </a:p>
        </p:txBody>
      </p:sp>
    </p:spTree>
    <p:extLst>
      <p:ext uri="{BB962C8B-B14F-4D97-AF65-F5344CB8AC3E}">
        <p14:creationId xmlns:p14="http://schemas.microsoft.com/office/powerpoint/2010/main" val="1172252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80</a:t>
            </a:fld>
            <a:endParaRPr lang="fr-FR"/>
          </a:p>
        </p:txBody>
      </p:sp>
    </p:spTree>
    <p:extLst>
      <p:ext uri="{BB962C8B-B14F-4D97-AF65-F5344CB8AC3E}">
        <p14:creationId xmlns:p14="http://schemas.microsoft.com/office/powerpoint/2010/main" val="1114059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informations continuent à être transmises</a:t>
            </a:r>
            <a:r>
              <a:rPr lang="fr-FR" baseline="0" dirty="0" smtClean="0"/>
              <a:t> au sommet, mais il n’est plus nécessaire d’en transmettre continuellement. Les informations transmises sont notamment celles qui sont les plus importantes (d’ordre stratégique), ce qui permet d’utiliser efficacement le temps et l’attention limités de la direction centrale. Mais, on va montrer que certaines informations d’ordre opérationnel continuent quand même de remonter jusqu’à DG.</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81</a:t>
            </a:fld>
            <a:endParaRPr lang="fr-FR"/>
          </a:p>
        </p:txBody>
      </p:sp>
    </p:spTree>
    <p:extLst>
      <p:ext uri="{BB962C8B-B14F-4D97-AF65-F5344CB8AC3E}">
        <p14:creationId xmlns:p14="http://schemas.microsoft.com/office/powerpoint/2010/main" val="6484920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Conflits peuvent</a:t>
            </a:r>
            <a:r>
              <a:rPr lang="fr-FR" baseline="0" dirty="0" smtClean="0"/>
              <a:t> éclater sur le prix de transfert de ces produits.</a:t>
            </a:r>
          </a:p>
          <a:p>
            <a:r>
              <a:rPr lang="fr-FR" baseline="0" dirty="0" smtClean="0"/>
              <a:t>Vous voyez que la coordination de l’activité des divisions nécessite de transmettre des informations d’ordre opérationnel. Ex si deux divisions entrent en conflit, il faut que l’information sur le conflit de remonte jusqu’à la DG, que cette dernière analyse les informations et prenne une décision. </a:t>
            </a:r>
            <a:r>
              <a:rPr lang="fr-FR" b="1" baseline="0" dirty="0" smtClean="0"/>
              <a:t>Conclusion: la coordination de l’activité des divisions nécessite des remontées d’information d’ordre opérationnel à la DG et donc la DG continue à prendre des décisions d’ordre opérationnel. Ce sont notamment toutes les décisions qui concernent la coordination des activités des divisions.</a:t>
            </a:r>
            <a:endParaRPr lang="fr-FR" b="1"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84</a:t>
            </a:fld>
            <a:endParaRPr lang="fr-FR"/>
          </a:p>
        </p:txBody>
      </p:sp>
    </p:spTree>
    <p:extLst>
      <p:ext uri="{BB962C8B-B14F-4D97-AF65-F5344CB8AC3E}">
        <p14:creationId xmlns:p14="http://schemas.microsoft.com/office/powerpoint/2010/main" val="17676606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Chefs de division deviennent</a:t>
            </a:r>
            <a:r>
              <a:rPr lang="fr-FR" baseline="0" dirty="0" smtClean="0"/>
              <a:t> des spécialistes de leur marché, ils développent un niveau de connaissance de leur marché que n’a pas la direction générale.</a:t>
            </a:r>
          </a:p>
          <a:p>
            <a:endParaRPr lang="fr-FR" baseline="0" dirty="0" smtClean="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85</a:t>
            </a:fld>
            <a:endParaRPr lang="fr-FR"/>
          </a:p>
        </p:txBody>
      </p:sp>
    </p:spTree>
    <p:extLst>
      <p:ext uri="{BB962C8B-B14F-4D97-AF65-F5344CB8AC3E}">
        <p14:creationId xmlns:p14="http://schemas.microsoft.com/office/powerpoint/2010/main" val="9890706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86</a:t>
            </a:fld>
            <a:endParaRPr lang="fr-FR"/>
          </a:p>
        </p:txBody>
      </p:sp>
    </p:spTree>
    <p:extLst>
      <p:ext uri="{BB962C8B-B14F-4D97-AF65-F5344CB8AC3E}">
        <p14:creationId xmlns:p14="http://schemas.microsoft.com/office/powerpoint/2010/main" val="17878545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Evidemment</a:t>
            </a:r>
            <a:r>
              <a:rPr lang="fr-FR" baseline="0" dirty="0" smtClean="0"/>
              <a:t>, ce n’est pas forcément une bonne idée de rémunérer le chef de division en fonction des profits que sa division a obtenus, mais dans certains cas de figure, ça peut être efficace.</a:t>
            </a:r>
          </a:p>
          <a:p>
            <a:endParaRPr lang="fr-FR" baseline="0" dirty="0" smtClean="0"/>
          </a:p>
          <a:p>
            <a:r>
              <a:rPr lang="fr-FR" baseline="0" dirty="0" smtClean="0"/>
              <a:t>Le découpage fonctionnel ne permet pas de mesurer les performances de chaque </a:t>
            </a:r>
            <a:r>
              <a:rPr lang="fr-FR" baseline="0" dirty="0" smtClean="0"/>
              <a:t>unité</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87</a:t>
            </a:fld>
            <a:endParaRPr lang="fr-FR"/>
          </a:p>
        </p:txBody>
      </p:sp>
    </p:spTree>
    <p:extLst>
      <p:ext uri="{BB962C8B-B14F-4D97-AF65-F5344CB8AC3E}">
        <p14:creationId xmlns:p14="http://schemas.microsoft.com/office/powerpoint/2010/main" val="10571625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Par exemple, plus il y a des interactions entre des divisions, plus il y a des risques de conflit, et en cas de conflit, obligation de remonter jusqu’à la DG pour résoudre le conflit, mais c’est ce qu’on cherche à éviter en mettant en place une forme M (si la DG passe son temps à résoudre les conflits, elle n’a plus le temps pour réfléchir à la stratégie)</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Evidemment, il faut que les coûts de coordination des activités des divisions ne soient pas trop importants, autrement on retombe sur les mêmes </a:t>
            </a:r>
            <a:r>
              <a:rPr lang="fr-FR" baseline="0" dirty="0" err="1" smtClean="0"/>
              <a:t>pbs</a:t>
            </a:r>
            <a:r>
              <a:rPr lang="fr-FR" baseline="0" dirty="0" smtClean="0"/>
              <a:t> que la firme U (la DG qui ne fait que s’occuper de gérer les </a:t>
            </a:r>
            <a:r>
              <a:rPr lang="fr-FR" baseline="0" dirty="0" err="1" smtClean="0"/>
              <a:t>pbs</a:t>
            </a:r>
            <a:r>
              <a:rPr lang="fr-FR" baseline="0" dirty="0" smtClean="0"/>
              <a:t> qui se posent dans ses divisions, mais qui n’a plus le temps de s’occuper de la planification </a:t>
            </a:r>
            <a:r>
              <a:rPr lang="fr-FR" baseline="0" dirty="0" smtClean="0"/>
              <a:t>stratégique).</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88</a:t>
            </a:fld>
            <a:endParaRPr lang="fr-FR"/>
          </a:p>
        </p:txBody>
      </p:sp>
    </p:spTree>
    <p:extLst>
      <p:ext uri="{BB962C8B-B14F-4D97-AF65-F5344CB8AC3E}">
        <p14:creationId xmlns:p14="http://schemas.microsoft.com/office/powerpoint/2010/main" val="190344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va montrer plus tard que plus on délègue le pouvoir de décision</a:t>
            </a:r>
            <a:r>
              <a:rPr lang="fr-FR" baseline="0" dirty="0" smtClean="0"/>
              <a:t> dans l’entreprise, plus les besoins de coordination on tendance à augmenter.</a:t>
            </a:r>
          </a:p>
          <a:p>
            <a:r>
              <a:rPr lang="fr-FR" baseline="0" dirty="0" smtClean="0"/>
              <a:t>C’est la raison pour laquelle je vais maintenant tenter de donner une définition de cette notion. C’est important, car c’est un terme qu’on a tendance à utiliser, sans jamais le définir.</a:t>
            </a:r>
          </a:p>
          <a:p>
            <a:r>
              <a:rPr lang="fr-FR" baseline="0" dirty="0" smtClean="0"/>
              <a:t>Coordonner, c’est harmoniser tous les actions de l’entreprise afin d’obtenir un maximum d’efficacité</a:t>
            </a:r>
          </a:p>
          <a:p>
            <a:endParaRPr lang="fr-FR" baseline="0" dirty="0" smtClean="0"/>
          </a:p>
          <a:p>
            <a:r>
              <a:rPr lang="fr-FR" baseline="0" dirty="0" smtClean="0"/>
              <a:t>Mécanismes de coordination: </a:t>
            </a:r>
          </a:p>
          <a:p>
            <a:r>
              <a:rPr lang="fr-FR" baseline="0" dirty="0" smtClean="0"/>
              <a:t>https://</a:t>
            </a:r>
            <a:r>
              <a:rPr lang="fr-FR" baseline="0" dirty="0" err="1" smtClean="0"/>
              <a:t>lewebpedagogique.com</a:t>
            </a:r>
            <a:r>
              <a:rPr lang="fr-FR" baseline="0" dirty="0" smtClean="0"/>
              <a:t>/</a:t>
            </a:r>
            <a:r>
              <a:rPr lang="fr-FR" baseline="0" dirty="0" err="1" smtClean="0"/>
              <a:t>oubejja</a:t>
            </a:r>
            <a:r>
              <a:rPr lang="fr-FR" baseline="0" dirty="0" smtClean="0"/>
              <a:t>/2011/10/29/les-</a:t>
            </a:r>
            <a:r>
              <a:rPr lang="fr-FR" baseline="0" dirty="0" err="1" smtClean="0"/>
              <a:t>mecanismes</a:t>
            </a:r>
            <a:r>
              <a:rPr lang="fr-FR" baseline="0" dirty="0" smtClean="0"/>
              <a:t>-</a:t>
            </a:r>
            <a:r>
              <a:rPr lang="fr-FR" baseline="0" dirty="0" err="1" smtClean="0"/>
              <a:t>de-coordination</a:t>
            </a:r>
            <a:r>
              <a:rPr lang="fr-FR" baseline="0" dirty="0" smtClean="0"/>
              <a:t>/</a:t>
            </a:r>
          </a:p>
          <a:p>
            <a:r>
              <a:rPr lang="fr-FR" dirty="0" smtClean="0"/>
              <a:t>http://</a:t>
            </a:r>
            <a:r>
              <a:rPr lang="fr-FR" dirty="0" err="1" smtClean="0"/>
              <a:t>www.sietmanagement.fr</a:t>
            </a:r>
            <a:r>
              <a:rPr lang="fr-FR" dirty="0" smtClean="0"/>
              <a:t>/decisions-par-coordination-supervision-standardisation-ajustement-mutuel-h-mintzberg/</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12</a:t>
            </a:fld>
            <a:endParaRPr lang="fr-FR"/>
          </a:p>
        </p:txBody>
      </p:sp>
    </p:spTree>
    <p:extLst>
      <p:ext uri="{BB962C8B-B14F-4D97-AF65-F5344CB8AC3E}">
        <p14:creationId xmlns:p14="http://schemas.microsoft.com/office/powerpoint/2010/main" val="3648043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Quand une division devenait trop grande, la</a:t>
            </a:r>
            <a:r>
              <a:rPr lang="fr-FR" baseline="0" dirty="0" smtClean="0"/>
              <a:t> DG intervenait et la scindait en deux.</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89</a:t>
            </a:fld>
            <a:endParaRPr lang="fr-FR"/>
          </a:p>
        </p:txBody>
      </p:sp>
    </p:spTree>
    <p:extLst>
      <p:ext uri="{BB962C8B-B14F-4D97-AF65-F5344CB8AC3E}">
        <p14:creationId xmlns:p14="http://schemas.microsoft.com/office/powerpoint/2010/main" val="7875817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90</a:t>
            </a:fld>
            <a:endParaRPr lang="fr-FR"/>
          </a:p>
        </p:txBody>
      </p:sp>
    </p:spTree>
    <p:extLst>
      <p:ext uri="{BB962C8B-B14F-4D97-AF65-F5344CB8AC3E}">
        <p14:creationId xmlns:p14="http://schemas.microsoft.com/office/powerpoint/2010/main" val="16940154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éviter d’avoir à centraliser le pouvoir de décision</a:t>
            </a:r>
            <a:r>
              <a:rPr lang="fr-FR" baseline="0" dirty="0" smtClean="0"/>
              <a:t> et garder les avantages de la décentralisation, autre solution: regrouper en une seule division plusieurs divisions dépendantes.</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91</a:t>
            </a:fld>
            <a:endParaRPr lang="fr-FR"/>
          </a:p>
        </p:txBody>
      </p:sp>
    </p:spTree>
    <p:extLst>
      <p:ext uri="{BB962C8B-B14F-4D97-AF65-F5344CB8AC3E}">
        <p14:creationId xmlns:p14="http://schemas.microsoft.com/office/powerpoint/2010/main" val="19486949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92</a:t>
            </a:fld>
            <a:endParaRPr lang="fr-FR"/>
          </a:p>
        </p:txBody>
      </p:sp>
    </p:spTree>
    <p:extLst>
      <p:ext uri="{BB962C8B-B14F-4D97-AF65-F5344CB8AC3E}">
        <p14:creationId xmlns:p14="http://schemas.microsoft.com/office/powerpoint/2010/main" val="17536172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Divisions</a:t>
            </a:r>
            <a:r>
              <a:rPr lang="fr-FR" baseline="0" dirty="0" smtClean="0"/>
              <a:t> A, B font partie du groupe 1 et dépendent d’un président de groupe. Idem pour C et D qui dépendent d’un président de groupe (2). Ces deux présidents de groupe sont sous l’autorité de la direction générale, par l’intermédiaire d’un cadre qui est le responsable du groupe de division « produits de consommation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93</a:t>
            </a:fld>
            <a:endParaRPr lang="fr-FR"/>
          </a:p>
        </p:txBody>
      </p:sp>
    </p:spTree>
    <p:extLst>
      <p:ext uri="{BB962C8B-B14F-4D97-AF65-F5344CB8AC3E}">
        <p14:creationId xmlns:p14="http://schemas.microsoft.com/office/powerpoint/2010/main" val="6634575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Divisions</a:t>
            </a:r>
            <a:r>
              <a:rPr lang="fr-FR" baseline="0" dirty="0" smtClean="0"/>
              <a:t> A, B font partie du groupe 1 et dépendent d’un président de groupe. Idem pour C et D qui dépendent d’un président de groupe (2). Ces deux présidents de groupe sont sous l’autorité de la direction générale, par l’intermédiaire d’un cadre qui est le responsable du groupe de division « produits de consommation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divisions A et B sont regroupées ensemble car on suppose qu’elles ont beaucoup d’interactions entre elles. Idem pour les divisions C et D qui sont regroupées ensemble pour les mêmes raisons. On peut imaginer qu’il y a des interactions entre A/B et C/D, mais moins, c’est la raison pour laquelle elles sont dans deux groupes différents. Ex: Groupe 1 = alimentation. Groupe 2 = vêtements</a:t>
            </a:r>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94</a:t>
            </a:fld>
            <a:endParaRPr lang="fr-FR"/>
          </a:p>
        </p:txBody>
      </p:sp>
    </p:spTree>
    <p:extLst>
      <p:ext uri="{BB962C8B-B14F-4D97-AF65-F5344CB8AC3E}">
        <p14:creationId xmlns:p14="http://schemas.microsoft.com/office/powerpoint/2010/main" val="227592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L’échange d’informations et l’élaboration de projets en collaboration avec les divisions de produits de consommation n’étant pas indispensable, la division E est placée directement sous la supervision de la direction générale. Si le groupe de division concerne des produits de consommation non durables pour les particuliers et que la division E c’est une division qui produit des biens d’équipements pour les entreprises, elles sont totalement indépendantes. Aucune chance qu’elles aient à interagir ensemble, à coopérer sur des projets communs par exemple. </a:t>
            </a:r>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95</a:t>
            </a:fld>
            <a:endParaRPr lang="fr-FR"/>
          </a:p>
        </p:txBody>
      </p:sp>
    </p:spTree>
    <p:extLst>
      <p:ext uri="{BB962C8B-B14F-4D97-AF65-F5344CB8AC3E}">
        <p14:creationId xmlns:p14="http://schemas.microsoft.com/office/powerpoint/2010/main" val="15474448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Conflit</a:t>
            </a:r>
            <a:r>
              <a:rPr lang="fr-FR" baseline="0" dirty="0" smtClean="0"/>
              <a:t> entre A et B sur l’attribution d’un client réglé par le président du G1. Un conflit entre A et C sur le prix de transfert d’un produit va être réglé par le responsable du groupe de division chargé des produits de consommation. Enfin, un conflit entre A et E par exemple devrait être réglé directement par la DG. Cependant, un tel conflit est très peu probable car les divisions A et E sont totalement indépendantes, elles n’ont rien à voir l’une avec l’autre, aucune chance qu’elle collaborent sur des projets communs. Donc, il y a très peu de chance que la DG ait à intervenir pour résoudre un conflit entre E et A/B/C/D. Donc on ne prend pas beaucoup de risques en plaçant la division E directement sous la responsabilité de la DG.</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96</a:t>
            </a:fld>
            <a:endParaRPr lang="fr-FR"/>
          </a:p>
        </p:txBody>
      </p:sp>
    </p:spTree>
    <p:extLst>
      <p:ext uri="{BB962C8B-B14F-4D97-AF65-F5344CB8AC3E}">
        <p14:creationId xmlns:p14="http://schemas.microsoft.com/office/powerpoint/2010/main" val="15739721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Ex: si un conflit entre</a:t>
            </a:r>
            <a:r>
              <a:rPr lang="fr-FR" baseline="0" dirty="0" smtClean="0"/>
              <a:t> deux divisions doit être traité par la DG, il faut que la DG nomme une personne pour recueillir les informations sur le terrain, il faut ensuite qu’elle analyse les informations ce qui prend du temps. En plus, il faut rajouter les coûts d’influence des cadres (chefs de groupe ou de division) qui vont essayer de défendre les intérêts de leur unité. </a:t>
            </a:r>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97</a:t>
            </a:fld>
            <a:endParaRPr lang="fr-FR"/>
          </a:p>
        </p:txBody>
      </p:sp>
    </p:spTree>
    <p:extLst>
      <p:ext uri="{BB962C8B-B14F-4D97-AF65-F5344CB8AC3E}">
        <p14:creationId xmlns:p14="http://schemas.microsoft.com/office/powerpoint/2010/main" val="177437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3EC583-1830-FC4F-B940-7EDD92ABB630}" type="slidenum">
              <a:rPr lang="fr-FR" smtClean="0"/>
              <a:t>13</a:t>
            </a:fld>
            <a:endParaRPr lang="fr-FR"/>
          </a:p>
        </p:txBody>
      </p:sp>
    </p:spTree>
    <p:extLst>
      <p:ext uri="{BB962C8B-B14F-4D97-AF65-F5344CB8AC3E}">
        <p14:creationId xmlns:p14="http://schemas.microsoft.com/office/powerpoint/2010/main" val="192660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34A6F1D2-E38C-7043-BD15-CFF50F57ECA4}" type="datetimeFigureOut">
              <a:rPr lang="fr-FR" smtClean="0"/>
              <a:t>06/10/2020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EC47F0-ACCE-FA43-B8FC-F701F5274EA1}"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A6F1D2-E38C-7043-BD15-CFF50F57ECA4}" type="datetimeFigureOut">
              <a:rPr lang="fr-FR" smtClean="0"/>
              <a:t>06/10/2020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A6F1D2-E38C-7043-BD15-CFF50F57ECA4}" type="datetimeFigureOut">
              <a:rPr lang="fr-FR" smtClean="0"/>
              <a:t>06/10/2020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A6F1D2-E38C-7043-BD15-CFF50F57ECA4}" type="datetimeFigureOut">
              <a:rPr lang="fr-FR" smtClean="0"/>
              <a:t>06/10/2020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4A6F1D2-E38C-7043-BD15-CFF50F57ECA4}" type="datetimeFigureOut">
              <a:rPr lang="fr-FR" smtClean="0"/>
              <a:t>06/10/2020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EC47F0-ACCE-FA43-B8FC-F701F5274EA1}"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4A6F1D2-E38C-7043-BD15-CFF50F57ECA4}" type="datetimeFigureOut">
              <a:rPr lang="fr-FR" smtClean="0"/>
              <a:t>06/10/2020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4A6F1D2-E38C-7043-BD15-CFF50F57ECA4}" type="datetimeFigureOut">
              <a:rPr lang="fr-FR" smtClean="0"/>
              <a:t>06/10/2020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34A6F1D2-E38C-7043-BD15-CFF50F57ECA4}" type="datetimeFigureOut">
              <a:rPr lang="fr-FR" smtClean="0"/>
              <a:t>06/10/2020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A6F1D2-E38C-7043-BD15-CFF50F57ECA4}" type="datetimeFigureOut">
              <a:rPr lang="fr-FR" smtClean="0"/>
              <a:t>06/10/2020</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Cliquez et modifiez le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A6F1D2-E38C-7043-BD15-CFF50F57ECA4}" type="datetimeFigureOut">
              <a:rPr lang="fr-FR" smtClean="0"/>
              <a:t>06/10/2020</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EC47F0-ACCE-FA43-B8FC-F701F5274EA1}"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4A6F1D2-E38C-7043-BD15-CFF50F57ECA4}" type="datetimeFigureOut">
              <a:rPr lang="fr-FR" smtClean="0"/>
              <a:t>06/10/2020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EC47F0-ACCE-FA43-B8FC-F701F5274EA1}"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Cliquez et modifiez le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A6F1D2-E38C-7043-BD15-CFF50F57ECA4}" type="datetimeFigureOut">
              <a:rPr lang="fr-FR" smtClean="0"/>
              <a:t>06/10/2020</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EC47F0-ACCE-FA43-B8FC-F701F5274EA1}" type="slidenum">
              <a:rPr lang="fr-FR" smtClean="0"/>
              <a:t>‹#›</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84022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828798"/>
            <a:ext cx="10058400" cy="1662935"/>
          </a:xfrm>
        </p:spPr>
        <p:txBody>
          <a:bodyPr>
            <a:normAutofit fontScale="90000"/>
          </a:bodyPr>
          <a:lstStyle/>
          <a:p>
            <a:pPr algn="ctr"/>
            <a:r>
              <a:rPr lang="fr-FR" sz="5400" dirty="0" smtClean="0"/>
              <a:t>Centralisation / décentralisation du pouvoir </a:t>
            </a:r>
            <a:r>
              <a:rPr lang="fr-FR" sz="5400" smtClean="0"/>
              <a:t>de décision et </a:t>
            </a:r>
            <a:r>
              <a:rPr lang="fr-FR" sz="5400" dirty="0" smtClean="0"/>
              <a:t>analyse économique </a:t>
            </a:r>
            <a:r>
              <a:rPr lang="mr-IN" sz="5400" dirty="0" smtClean="0"/>
              <a:t>–</a:t>
            </a:r>
            <a:r>
              <a:rPr lang="fr-FR" sz="5400" dirty="0" smtClean="0"/>
              <a:t> Éléments de réflexion</a:t>
            </a:r>
            <a:endParaRPr lang="fr-FR" sz="5400" dirty="0"/>
          </a:p>
        </p:txBody>
      </p:sp>
      <p:sp>
        <p:nvSpPr>
          <p:cNvPr id="5" name="ZoneTexte 4"/>
          <p:cNvSpPr txBox="1"/>
          <p:nvPr/>
        </p:nvSpPr>
        <p:spPr>
          <a:xfrm>
            <a:off x="1452282" y="4773706"/>
            <a:ext cx="8969189" cy="707886"/>
          </a:xfrm>
          <a:prstGeom prst="rect">
            <a:avLst/>
          </a:prstGeom>
          <a:noFill/>
        </p:spPr>
        <p:txBody>
          <a:bodyPr wrap="square" rtlCol="0">
            <a:spAutoFit/>
          </a:bodyPr>
          <a:lstStyle/>
          <a:p>
            <a:pPr algn="ctr"/>
            <a:r>
              <a:rPr lang="fr-FR" sz="2000" b="1" i="1" dirty="0" smtClean="0"/>
              <a:t>Freddy HUET, CEMOI, université de La </a:t>
            </a:r>
            <a:r>
              <a:rPr lang="fr-FR" sz="2000" b="1" i="1" dirty="0" smtClean="0"/>
              <a:t>Réunion</a:t>
            </a:r>
          </a:p>
          <a:p>
            <a:pPr algn="ctr"/>
            <a:r>
              <a:rPr lang="fr-FR" sz="2000" i="1" dirty="0" smtClean="0"/>
              <a:t>Formation du 8 octobre 2020 </a:t>
            </a:r>
            <a:r>
              <a:rPr lang="mr-IN" sz="2000" i="1" dirty="0" smtClean="0"/>
              <a:t>–</a:t>
            </a:r>
            <a:r>
              <a:rPr lang="fr-FR" sz="2000" i="1" dirty="0" smtClean="0"/>
              <a:t> St Paul</a:t>
            </a:r>
            <a:endParaRPr lang="fr-FR" sz="2000" i="1" dirty="0"/>
          </a:p>
        </p:txBody>
      </p:sp>
    </p:spTree>
    <p:extLst>
      <p:ext uri="{BB962C8B-B14F-4D97-AF65-F5344CB8AC3E}">
        <p14:creationId xmlns:p14="http://schemas.microsoft.com/office/powerpoint/2010/main" val="41139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7541"/>
            <a:ext cx="10058400" cy="1038113"/>
          </a:xfrm>
        </p:spPr>
        <p:txBody>
          <a:bodyPr>
            <a:normAutofit fontScale="90000"/>
          </a:bodyPr>
          <a:lstStyle/>
          <a:p>
            <a:pPr algn="ctr"/>
            <a:r>
              <a:rPr lang="fr-FR" dirty="0" smtClean="0"/>
              <a:t>2. Répartition </a:t>
            </a:r>
            <a:r>
              <a:rPr lang="fr-FR" dirty="0" smtClean="0"/>
              <a:t>du pouvoir de décision vs. répartition des tâches</a:t>
            </a:r>
            <a:endParaRPr lang="fr-FR" dirty="0"/>
          </a:p>
        </p:txBody>
      </p:sp>
      <p:sp>
        <p:nvSpPr>
          <p:cNvPr id="3" name="Espace réservé du contenu 2"/>
          <p:cNvSpPr>
            <a:spLocks noGrp="1"/>
          </p:cNvSpPr>
          <p:nvPr>
            <p:ph idx="1"/>
          </p:nvPr>
        </p:nvSpPr>
        <p:spPr>
          <a:xfrm>
            <a:off x="1097280" y="2017058"/>
            <a:ext cx="10157908" cy="4316507"/>
          </a:xfrm>
        </p:spPr>
        <p:txBody>
          <a:bodyPr>
            <a:normAutofit fontScale="92500" lnSpcReduction="10000"/>
          </a:bodyPr>
          <a:lstStyle/>
          <a:p>
            <a:pPr algn="just"/>
            <a:r>
              <a:rPr lang="fr-FR" dirty="0" smtClean="0"/>
              <a:t>La notion de répartition du pouvoir de décision ne doit pas être confondue avec celle de répartition des tâches</a:t>
            </a:r>
          </a:p>
          <a:p>
            <a:pPr algn="just"/>
            <a:endParaRPr lang="fr-FR" dirty="0"/>
          </a:p>
          <a:p>
            <a:pPr algn="just"/>
            <a:r>
              <a:rPr lang="fr-FR" dirty="0" smtClean="0"/>
              <a:t>En entreprise, celui qui se voit confier une tâche n’a </a:t>
            </a:r>
            <a:r>
              <a:rPr lang="fr-FR" b="1" dirty="0" smtClean="0"/>
              <a:t>aucune autonomie de décision</a:t>
            </a:r>
            <a:r>
              <a:rPr lang="fr-FR" dirty="0" smtClean="0"/>
              <a:t>, contrairement à celui qui dispose d’un pouvoir de décision. C’est un simple exécutant d’une décision qui a été prise à un niveau hiérarchique supérieur</a:t>
            </a:r>
          </a:p>
          <a:p>
            <a:pPr algn="just"/>
            <a:endParaRPr lang="fr-FR" dirty="0"/>
          </a:p>
          <a:p>
            <a:pPr algn="just"/>
            <a:r>
              <a:rPr lang="fr-FR" dirty="0" smtClean="0"/>
              <a:t>Exemple:</a:t>
            </a:r>
          </a:p>
          <a:p>
            <a:pPr lvl="1" algn="just">
              <a:buFont typeface="Arial" charset="0"/>
              <a:buChar char="•"/>
            </a:pPr>
            <a:r>
              <a:rPr lang="fr-FR" dirty="0" smtClean="0"/>
              <a:t>Un contremaître confie à un ouvrier deux tâches: 1/ Produire </a:t>
            </a:r>
            <a:r>
              <a:rPr lang="fr-FR" b="1" dirty="0" smtClean="0"/>
              <a:t>x</a:t>
            </a:r>
            <a:r>
              <a:rPr lang="fr-FR" dirty="0" smtClean="0"/>
              <a:t> pièces par jour sur sa machine et 2/ Nettoyer son poste de travail en fin de journée</a:t>
            </a:r>
          </a:p>
          <a:p>
            <a:pPr lvl="1" algn="just">
              <a:buFont typeface="Arial" charset="0"/>
              <a:buChar char="•"/>
            </a:pPr>
            <a:r>
              <a:rPr lang="fr-FR" dirty="0" smtClean="0"/>
              <a:t>Si la machine sur laquelle il travaille tombe en panne, il va en référer à son contremaître pour que ce dernier décide quelles actions entreprendre</a:t>
            </a:r>
          </a:p>
          <a:p>
            <a:pPr lvl="1" algn="just">
              <a:buFont typeface="Arial" charset="0"/>
              <a:buChar char="•"/>
            </a:pPr>
            <a:r>
              <a:rPr lang="fr-FR" dirty="0" smtClean="0"/>
              <a:t>De manière générale, à chaque fois qu’un aléa nécessite la réalisation d’une tâche qui n’a pas été prévue dans son contrat de travail, il devra transmettre l’information au niveau hiérarchique supérieur qui décidera des actions à entreprendre</a:t>
            </a:r>
          </a:p>
        </p:txBody>
      </p:sp>
    </p:spTree>
    <p:extLst>
      <p:ext uri="{BB962C8B-B14F-4D97-AF65-F5344CB8AC3E}">
        <p14:creationId xmlns:p14="http://schemas.microsoft.com/office/powerpoint/2010/main" val="183449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73156"/>
            <a:ext cx="10058400" cy="1450757"/>
          </a:xfrm>
        </p:spPr>
        <p:txBody>
          <a:bodyPr/>
          <a:lstStyle/>
          <a:p>
            <a:pPr algn="ctr"/>
            <a:r>
              <a:rPr lang="fr-FR" dirty="0" smtClean="0"/>
              <a:t>2. </a:t>
            </a:r>
            <a:r>
              <a:rPr lang="fr-FR" dirty="0" smtClean="0"/>
              <a:t>Délégation du pouvoir de décision et frontières de l’entreprise</a:t>
            </a:r>
            <a:endParaRPr lang="fr-FR" dirty="0"/>
          </a:p>
        </p:txBody>
      </p:sp>
      <p:sp>
        <p:nvSpPr>
          <p:cNvPr id="3" name="Espace réservé du contenu 2"/>
          <p:cNvSpPr>
            <a:spLocks noGrp="1"/>
          </p:cNvSpPr>
          <p:nvPr>
            <p:ph idx="1"/>
          </p:nvPr>
        </p:nvSpPr>
        <p:spPr>
          <a:xfrm>
            <a:off x="1097280" y="2276041"/>
            <a:ext cx="10058400" cy="3842371"/>
          </a:xfrm>
        </p:spPr>
        <p:txBody>
          <a:bodyPr/>
          <a:lstStyle/>
          <a:p>
            <a:pPr algn="just"/>
            <a:r>
              <a:rPr lang="fr-FR" dirty="0" smtClean="0"/>
              <a:t>La délégation du pouvoir de décision est un concept qui ne s’applique pas seulement aux relations intra-firmes</a:t>
            </a:r>
          </a:p>
          <a:p>
            <a:pPr algn="just"/>
            <a:endParaRPr lang="fr-FR" dirty="0"/>
          </a:p>
          <a:p>
            <a:pPr algn="just"/>
            <a:r>
              <a:rPr lang="fr-FR" dirty="0" smtClean="0"/>
              <a:t>Elle peut également s’appliquer aux relations entre l’entreprise et son environnement (fournisseurs, clients par exemple)</a:t>
            </a:r>
          </a:p>
          <a:p>
            <a:pPr algn="just"/>
            <a:endParaRPr lang="fr-FR" dirty="0"/>
          </a:p>
          <a:p>
            <a:pPr algn="just"/>
            <a:r>
              <a:rPr lang="fr-FR" dirty="0" smtClean="0"/>
              <a:t>Exemple:</a:t>
            </a:r>
          </a:p>
          <a:p>
            <a:pPr lvl="1" algn="just"/>
            <a:r>
              <a:rPr lang="fr-FR" dirty="0" smtClean="0"/>
              <a:t>Ma voiture tombe en panne. Je peux décider de la réparer moi-même (centralisation du pouvoir de décision)</a:t>
            </a:r>
          </a:p>
          <a:p>
            <a:pPr lvl="1" algn="just"/>
            <a:r>
              <a:rPr lang="fr-FR" dirty="0" smtClean="0"/>
              <a:t>Je peux la confier à un garagiste qui décidera seul des actions à entreprendre pour remettre ma voiture en état de marche (décentralisation du pouvoir de décision)</a:t>
            </a:r>
          </a:p>
        </p:txBody>
      </p:sp>
    </p:spTree>
    <p:extLst>
      <p:ext uri="{BB962C8B-B14F-4D97-AF65-F5344CB8AC3E}">
        <p14:creationId xmlns:p14="http://schemas.microsoft.com/office/powerpoint/2010/main" val="5206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16859"/>
            <a:ext cx="10058400" cy="849854"/>
          </a:xfrm>
        </p:spPr>
        <p:txBody>
          <a:bodyPr/>
          <a:lstStyle/>
          <a:p>
            <a:pPr algn="ctr"/>
            <a:r>
              <a:rPr lang="fr-FR" dirty="0" smtClean="0"/>
              <a:t>3. </a:t>
            </a:r>
            <a:r>
              <a:rPr lang="fr-FR" dirty="0" smtClean="0"/>
              <a:t>La notion de « coordination »</a:t>
            </a:r>
            <a:endParaRPr lang="fr-FR" dirty="0"/>
          </a:p>
        </p:txBody>
      </p:sp>
      <p:sp>
        <p:nvSpPr>
          <p:cNvPr id="3" name="Espace réservé du contenu 2"/>
          <p:cNvSpPr>
            <a:spLocks noGrp="1"/>
          </p:cNvSpPr>
          <p:nvPr>
            <p:ph idx="1"/>
          </p:nvPr>
        </p:nvSpPr>
        <p:spPr>
          <a:xfrm>
            <a:off x="1097280" y="2189717"/>
            <a:ext cx="10058400" cy="3250702"/>
          </a:xfrm>
        </p:spPr>
        <p:txBody>
          <a:bodyPr>
            <a:normAutofit/>
          </a:bodyPr>
          <a:lstStyle/>
          <a:p>
            <a:pPr algn="just"/>
            <a:r>
              <a:rPr lang="fr-FR" dirty="0" smtClean="0"/>
              <a:t>« Harmonisation d’activités diverses dans un souci d’efficacité ». </a:t>
            </a:r>
            <a:r>
              <a:rPr lang="fr-FR" b="1" dirty="0" smtClean="0"/>
              <a:t>Larousse</a:t>
            </a:r>
          </a:p>
          <a:p>
            <a:pPr algn="just"/>
            <a:endParaRPr lang="fr-FR" dirty="0"/>
          </a:p>
          <a:p>
            <a:pPr algn="just"/>
            <a:r>
              <a:rPr lang="fr-FR" dirty="0"/>
              <a:t>« Coordonner, c'est-à-dire relier, unir, harmoniser tous les actes et tous les efforts »,  </a:t>
            </a:r>
            <a:r>
              <a:rPr lang="fr-FR" i="1" dirty="0"/>
              <a:t>Coordonner</a:t>
            </a:r>
            <a:r>
              <a:rPr lang="fr-FR" dirty="0"/>
              <a:t>, </a:t>
            </a:r>
            <a:r>
              <a:rPr lang="fr-FR" dirty="0" smtClean="0"/>
              <a:t>« </a:t>
            </a:r>
            <a:r>
              <a:rPr lang="mr-IN" dirty="0" smtClean="0"/>
              <a:t>…</a:t>
            </a:r>
            <a:r>
              <a:rPr lang="fr-FR" dirty="0" smtClean="0"/>
              <a:t>c'est </a:t>
            </a:r>
            <a:r>
              <a:rPr lang="fr-FR" dirty="0"/>
              <a:t>mettre de l'harmonie entre tous les actes d'une entreprise de manière à en faciliter le fonctionnement et le </a:t>
            </a:r>
            <a:r>
              <a:rPr lang="fr-FR" i="1" dirty="0" smtClean="0"/>
              <a:t>succès</a:t>
            </a:r>
            <a:r>
              <a:rPr lang="fr-FR" dirty="0"/>
              <a:t> </a:t>
            </a:r>
            <a:r>
              <a:rPr lang="fr-FR" dirty="0" smtClean="0"/>
              <a:t>». </a:t>
            </a:r>
            <a:r>
              <a:rPr lang="fr-FR" b="1" dirty="0" smtClean="0"/>
              <a:t>Fayol [1916]</a:t>
            </a:r>
          </a:p>
          <a:p>
            <a:pPr algn="just"/>
            <a:endParaRPr lang="fr-FR" dirty="0" smtClean="0"/>
          </a:p>
          <a:p>
            <a:pPr algn="just"/>
            <a:r>
              <a:rPr lang="fr-FR" dirty="0" smtClean="0"/>
              <a:t>Coordonner consiste donc à faire en sorte d’harmoniser entre elles les différentes activités de l’entreprise, de façon à atteindre la meilleure performance possible</a:t>
            </a:r>
          </a:p>
          <a:p>
            <a:pPr algn="just"/>
            <a:endParaRPr lang="fr-FR" dirty="0"/>
          </a:p>
        </p:txBody>
      </p:sp>
    </p:spTree>
    <p:extLst>
      <p:ext uri="{BB962C8B-B14F-4D97-AF65-F5344CB8AC3E}">
        <p14:creationId xmlns:p14="http://schemas.microsoft.com/office/powerpoint/2010/main" val="31908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24435"/>
            <a:ext cx="10058400" cy="984325"/>
          </a:xfrm>
        </p:spPr>
        <p:txBody>
          <a:bodyPr>
            <a:normAutofit fontScale="90000"/>
          </a:bodyPr>
          <a:lstStyle/>
          <a:p>
            <a:pPr algn="ctr"/>
            <a:r>
              <a:rPr lang="fr-FR" dirty="0" smtClean="0"/>
              <a:t>3. </a:t>
            </a:r>
            <a:r>
              <a:rPr lang="fr-FR" dirty="0" smtClean="0"/>
              <a:t>La coordination: une conséquence de la division du travail</a:t>
            </a:r>
            <a:endParaRPr lang="fr-FR" dirty="0"/>
          </a:p>
        </p:txBody>
      </p:sp>
      <p:sp>
        <p:nvSpPr>
          <p:cNvPr id="3" name="Espace réservé du contenu 2"/>
          <p:cNvSpPr>
            <a:spLocks noGrp="1"/>
          </p:cNvSpPr>
          <p:nvPr>
            <p:ph idx="1"/>
          </p:nvPr>
        </p:nvSpPr>
        <p:spPr>
          <a:xfrm>
            <a:off x="1097280" y="3150098"/>
            <a:ext cx="10058400" cy="897467"/>
          </a:xfrm>
        </p:spPr>
        <p:txBody>
          <a:bodyPr>
            <a:normAutofit/>
          </a:bodyPr>
          <a:lstStyle/>
          <a:p>
            <a:pPr algn="just"/>
            <a:r>
              <a:rPr lang="fr-FR" sz="2400" b="1" dirty="0" smtClean="0"/>
              <a:t>La division du travail (division des tâches ou du pouvoir de décision notamment) implique nécessairement des problèmes de coordination. </a:t>
            </a:r>
            <a:endParaRPr lang="fr-FR" sz="2400" b="1" dirty="0"/>
          </a:p>
          <a:p>
            <a:endParaRPr lang="fr-FR" dirty="0" smtClean="0"/>
          </a:p>
        </p:txBody>
      </p:sp>
    </p:spTree>
    <p:extLst>
      <p:ext uri="{BB962C8B-B14F-4D97-AF65-F5344CB8AC3E}">
        <p14:creationId xmlns:p14="http://schemas.microsoft.com/office/powerpoint/2010/main" val="2044504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24435"/>
            <a:ext cx="10058400" cy="984325"/>
          </a:xfrm>
        </p:spPr>
        <p:txBody>
          <a:bodyPr>
            <a:normAutofit fontScale="90000"/>
          </a:bodyPr>
          <a:lstStyle/>
          <a:p>
            <a:pPr algn="ctr"/>
            <a:r>
              <a:rPr lang="fr-FR" dirty="0" smtClean="0"/>
              <a:t>3. </a:t>
            </a:r>
            <a:r>
              <a:rPr lang="fr-FR" dirty="0" smtClean="0"/>
              <a:t>La coordination: une conséquence de la division du travail (exemple)</a:t>
            </a:r>
            <a:endParaRPr lang="fr-FR" dirty="0"/>
          </a:p>
        </p:txBody>
      </p:sp>
      <p:sp>
        <p:nvSpPr>
          <p:cNvPr id="3" name="Espace réservé du contenu 2"/>
          <p:cNvSpPr>
            <a:spLocks noGrp="1"/>
          </p:cNvSpPr>
          <p:nvPr>
            <p:ph idx="1"/>
          </p:nvPr>
        </p:nvSpPr>
        <p:spPr>
          <a:xfrm>
            <a:off x="1097280" y="2033991"/>
            <a:ext cx="10058400" cy="4434044"/>
          </a:xfrm>
        </p:spPr>
        <p:txBody>
          <a:bodyPr>
            <a:normAutofit fontScale="85000" lnSpcReduction="20000"/>
          </a:bodyPr>
          <a:lstStyle/>
          <a:p>
            <a:pPr marL="0" indent="0" algn="just">
              <a:buNone/>
            </a:pPr>
            <a:r>
              <a:rPr lang="fr-FR" sz="2100" dirty="0" smtClean="0"/>
              <a:t>Un chef de chantier supervise la construction d’une maison. Pour cela, il traite avec différents corps de métiers (terrassiers, maçons, couvreurs, peintres, carreleurs, électriciens </a:t>
            </a:r>
            <a:r>
              <a:rPr lang="fr-FR" sz="2100" dirty="0" err="1" smtClean="0"/>
              <a:t>etc</a:t>
            </a:r>
            <a:r>
              <a:rPr lang="fr-FR" sz="2100" dirty="0" smtClean="0"/>
              <a:t>).</a:t>
            </a:r>
          </a:p>
          <a:p>
            <a:pPr marL="0" indent="0" algn="just">
              <a:buNone/>
            </a:pPr>
            <a:endParaRPr lang="fr-FR" dirty="0" smtClean="0"/>
          </a:p>
          <a:p>
            <a:pPr marL="0" indent="0" algn="just">
              <a:buNone/>
            </a:pPr>
            <a:r>
              <a:rPr lang="fr-FR" sz="2100" dirty="0" smtClean="0"/>
              <a:t>Chaque corps de métier intervient de manière séquentielle sur le chantier :</a:t>
            </a:r>
          </a:p>
          <a:p>
            <a:pPr lvl="2" algn="just">
              <a:buFont typeface="Arial" charset="0"/>
              <a:buChar char="•"/>
            </a:pPr>
            <a:r>
              <a:rPr lang="fr-FR" sz="1900" dirty="0"/>
              <a:t>Tant que le terrain n’est pas </a:t>
            </a:r>
            <a:r>
              <a:rPr lang="fr-FR" sz="1900" dirty="0" smtClean="0"/>
              <a:t>nivelé et que les fondations ne sont pas creusées, </a:t>
            </a:r>
            <a:r>
              <a:rPr lang="fr-FR" sz="1900" dirty="0"/>
              <a:t>on ne peut pas monter les </a:t>
            </a:r>
            <a:r>
              <a:rPr lang="fr-FR" sz="1900" dirty="0" smtClean="0"/>
              <a:t>murs</a:t>
            </a:r>
          </a:p>
          <a:p>
            <a:pPr lvl="2" algn="just">
              <a:buFont typeface="Arial" charset="0"/>
              <a:buChar char="•"/>
            </a:pPr>
            <a:r>
              <a:rPr lang="fr-FR" sz="1900" dirty="0" smtClean="0"/>
              <a:t>Tant </a:t>
            </a:r>
            <a:r>
              <a:rPr lang="fr-FR" sz="1900" dirty="0"/>
              <a:t>que murs ne sont pas montés, on ne peut pas poser le </a:t>
            </a:r>
            <a:r>
              <a:rPr lang="fr-FR" sz="1900" dirty="0" smtClean="0"/>
              <a:t>toit</a:t>
            </a:r>
          </a:p>
          <a:p>
            <a:pPr lvl="2" algn="just">
              <a:buFont typeface="Arial" charset="0"/>
              <a:buChar char="•"/>
            </a:pPr>
            <a:r>
              <a:rPr lang="fr-FR" sz="1900" dirty="0" smtClean="0"/>
              <a:t>Tant </a:t>
            </a:r>
            <a:r>
              <a:rPr lang="fr-FR" sz="1900" dirty="0"/>
              <a:t>que le toit n’est pas posé, on ne peut pas peindre les murs </a:t>
            </a:r>
            <a:r>
              <a:rPr lang="fr-FR" sz="1900" dirty="0" smtClean="0"/>
              <a:t>intérieurs</a:t>
            </a:r>
          </a:p>
          <a:p>
            <a:pPr lvl="2" algn="just">
              <a:buFont typeface="Arial" charset="0"/>
              <a:buChar char="•"/>
            </a:pPr>
            <a:r>
              <a:rPr lang="fr-FR" sz="1900" dirty="0" smtClean="0"/>
              <a:t>Etc.</a:t>
            </a:r>
          </a:p>
          <a:p>
            <a:pPr marL="0" lvl="1" indent="0" algn="just">
              <a:spcBef>
                <a:spcPts val="1200"/>
              </a:spcBef>
              <a:spcAft>
                <a:spcPts val="200"/>
              </a:spcAft>
              <a:buSzPct val="100000"/>
              <a:buNone/>
            </a:pPr>
            <a:endParaRPr lang="fr-FR" sz="2100" dirty="0" smtClean="0"/>
          </a:p>
          <a:p>
            <a:pPr marL="0" lvl="1" indent="0" algn="just">
              <a:spcBef>
                <a:spcPts val="1200"/>
              </a:spcBef>
              <a:spcAft>
                <a:spcPts val="200"/>
              </a:spcAft>
              <a:buSzPct val="100000"/>
              <a:buNone/>
            </a:pPr>
            <a:r>
              <a:rPr lang="fr-FR" sz="2100" dirty="0" smtClean="0"/>
              <a:t>Cela </a:t>
            </a:r>
            <a:r>
              <a:rPr lang="fr-FR" sz="2100" dirty="0"/>
              <a:t>implique un important travail de coordination pour le chef de chantier qui doit dialoguer avec les différents corps de métier et planifier leur intervention sur le chantier, dans l’objectif de minimiser les délais de </a:t>
            </a:r>
            <a:r>
              <a:rPr lang="fr-FR" sz="2100" dirty="0" smtClean="0"/>
              <a:t>construction</a:t>
            </a:r>
          </a:p>
          <a:p>
            <a:pPr marL="0" lvl="1" indent="0" algn="just">
              <a:spcBef>
                <a:spcPts val="1200"/>
              </a:spcBef>
              <a:spcAft>
                <a:spcPts val="200"/>
              </a:spcAft>
              <a:buSzPct val="100000"/>
              <a:buNone/>
            </a:pPr>
            <a:endParaRPr lang="fr-FR" sz="2100" dirty="0"/>
          </a:p>
          <a:p>
            <a:pPr marL="0" lvl="1" indent="0" algn="just">
              <a:spcBef>
                <a:spcPts val="1200"/>
              </a:spcBef>
              <a:spcAft>
                <a:spcPts val="200"/>
              </a:spcAft>
              <a:buSzPct val="100000"/>
              <a:buNone/>
            </a:pPr>
            <a:r>
              <a:rPr lang="fr-FR" sz="2400" dirty="0"/>
              <a:t>Ce besoin de coordination n’existe pas pour un individu qui déciderait de construire seul sa maison</a:t>
            </a:r>
          </a:p>
          <a:p>
            <a:pPr marL="0" lvl="1" indent="0" algn="just">
              <a:spcBef>
                <a:spcPts val="1200"/>
              </a:spcBef>
              <a:spcAft>
                <a:spcPts val="200"/>
              </a:spcAft>
              <a:buSzPct val="100000"/>
              <a:buNone/>
            </a:pPr>
            <a:endParaRPr lang="fr-FR" sz="2100" dirty="0"/>
          </a:p>
          <a:p>
            <a:pPr marL="0" indent="0" algn="just">
              <a:buNone/>
            </a:pPr>
            <a:endParaRPr lang="fr-FR" sz="2100" dirty="0"/>
          </a:p>
        </p:txBody>
      </p:sp>
    </p:spTree>
    <p:extLst>
      <p:ext uri="{BB962C8B-B14F-4D97-AF65-F5344CB8AC3E}">
        <p14:creationId xmlns:p14="http://schemas.microsoft.com/office/powerpoint/2010/main" val="202907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22729"/>
            <a:ext cx="10058400" cy="1078454"/>
          </a:xfrm>
        </p:spPr>
        <p:txBody>
          <a:bodyPr>
            <a:normAutofit fontScale="90000"/>
          </a:bodyPr>
          <a:lstStyle/>
          <a:p>
            <a:pPr algn="ctr"/>
            <a:r>
              <a:rPr lang="fr-FR" dirty="0" smtClean="0"/>
              <a:t>3. </a:t>
            </a:r>
            <a:r>
              <a:rPr lang="fr-FR" dirty="0" smtClean="0"/>
              <a:t>Exemples de problèmes de coordination courants : les problèmes de </a:t>
            </a:r>
            <a:r>
              <a:rPr lang="fr-FR" i="1" dirty="0" smtClean="0"/>
              <a:t>design</a:t>
            </a:r>
            <a:endParaRPr lang="fr-FR" i="1" dirty="0"/>
          </a:p>
        </p:txBody>
      </p:sp>
      <p:sp>
        <p:nvSpPr>
          <p:cNvPr id="3" name="Espace réservé du contenu 2"/>
          <p:cNvSpPr>
            <a:spLocks noGrp="1"/>
          </p:cNvSpPr>
          <p:nvPr>
            <p:ph idx="1"/>
          </p:nvPr>
        </p:nvSpPr>
        <p:spPr>
          <a:xfrm>
            <a:off x="1097280" y="2222251"/>
            <a:ext cx="10058400" cy="3344832"/>
          </a:xfrm>
        </p:spPr>
        <p:txBody>
          <a:bodyPr/>
          <a:lstStyle/>
          <a:p>
            <a:r>
              <a:rPr lang="fr-FR" dirty="0" smtClean="0"/>
              <a:t>Le mot « design » est un terme général qui décrit un système dont les éléments doivent s’ajuster les uns aux autres de manière prévisible (</a:t>
            </a:r>
            <a:r>
              <a:rPr lang="fr-FR" dirty="0" err="1" smtClean="0"/>
              <a:t>Milgrom</a:t>
            </a:r>
            <a:r>
              <a:rPr lang="fr-FR" dirty="0" smtClean="0"/>
              <a:t> </a:t>
            </a:r>
            <a:r>
              <a:rPr lang="fr-FR" dirty="0" smtClean="0"/>
              <a:t>et Robert [1991])</a:t>
            </a:r>
          </a:p>
          <a:p>
            <a:endParaRPr lang="fr-FR" dirty="0"/>
          </a:p>
          <a:p>
            <a:r>
              <a:rPr lang="fr-FR" dirty="0" smtClean="0"/>
              <a:t>Deux types de problèmes de « design » :</a:t>
            </a:r>
          </a:p>
          <a:p>
            <a:pPr lvl="1" algn="just">
              <a:buFont typeface="Arial" charset="0"/>
              <a:buChar char="•"/>
            </a:pPr>
            <a:r>
              <a:rPr lang="fr-FR" dirty="0" smtClean="0"/>
              <a:t>Les </a:t>
            </a:r>
            <a:r>
              <a:rPr lang="fr-FR" b="1" dirty="0" smtClean="0"/>
              <a:t>problèmes de synchronisation</a:t>
            </a:r>
            <a:r>
              <a:rPr lang="fr-FR" dirty="0" smtClean="0"/>
              <a:t>. Exemples: l’entrepreneur de bâtiment (cf. </a:t>
            </a:r>
            <a:r>
              <a:rPr lang="fr-FR" i="1" dirty="0" smtClean="0"/>
              <a:t>supra</a:t>
            </a:r>
            <a:r>
              <a:rPr lang="fr-FR" dirty="0" smtClean="0"/>
              <a:t>), l’orchestre symphonique, l’équipe d’aviron</a:t>
            </a:r>
          </a:p>
          <a:p>
            <a:pPr lvl="2" algn="just">
              <a:buFont typeface="Arial" charset="0"/>
              <a:buChar char="•"/>
            </a:pPr>
            <a:r>
              <a:rPr lang="fr-FR" sz="1600" dirty="0" smtClean="0"/>
              <a:t>Une équipe d’aviron ne peut atteindre une vitesse élevée que si tous les membres de l’équipe donnent leur coup d’aviron en même temps. </a:t>
            </a:r>
            <a:r>
              <a:rPr lang="fr-FR" sz="1600" b="1" dirty="0" smtClean="0"/>
              <a:t>Solution</a:t>
            </a:r>
            <a:r>
              <a:rPr lang="fr-FR" sz="1600" dirty="0" smtClean="0"/>
              <a:t>: le barreur, chargé de donner le signal de chaque impulsion</a:t>
            </a:r>
          </a:p>
          <a:p>
            <a:pPr lvl="2" algn="just">
              <a:buFont typeface="Arial" charset="0"/>
              <a:buChar char="•"/>
            </a:pPr>
            <a:r>
              <a:rPr lang="fr-FR" sz="1600" dirty="0" smtClean="0"/>
              <a:t>Un orchestre symphonique ne sera audible que si tous les instruments jouent l’œuvre musicale dans une certaine harmonie. </a:t>
            </a:r>
            <a:r>
              <a:rPr lang="fr-FR" sz="1600" b="1" dirty="0" smtClean="0"/>
              <a:t>Solution possible</a:t>
            </a:r>
            <a:r>
              <a:rPr lang="fr-FR" sz="1600" dirty="0" smtClean="0"/>
              <a:t>: le chef d’orchestre qui impose son interprétation de l’œuvre aux musiciens</a:t>
            </a:r>
          </a:p>
          <a:p>
            <a:pPr lvl="1">
              <a:buFont typeface="Arial" charset="0"/>
              <a:buChar char="•"/>
            </a:pPr>
            <a:endParaRPr lang="fr-FR" dirty="0"/>
          </a:p>
        </p:txBody>
      </p:sp>
    </p:spTree>
    <p:extLst>
      <p:ext uri="{BB962C8B-B14F-4D97-AF65-F5344CB8AC3E}">
        <p14:creationId xmlns:p14="http://schemas.microsoft.com/office/powerpoint/2010/main" val="34541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22729"/>
            <a:ext cx="10058400" cy="1078454"/>
          </a:xfrm>
        </p:spPr>
        <p:txBody>
          <a:bodyPr>
            <a:normAutofit fontScale="90000"/>
          </a:bodyPr>
          <a:lstStyle/>
          <a:p>
            <a:pPr algn="ctr"/>
            <a:r>
              <a:rPr lang="fr-FR" dirty="0" smtClean="0"/>
              <a:t>3. </a:t>
            </a:r>
            <a:r>
              <a:rPr lang="fr-FR" dirty="0" smtClean="0"/>
              <a:t>Exemples de problèmes de coordination courants : les problèmes de </a:t>
            </a:r>
            <a:r>
              <a:rPr lang="fr-FR" i="1" dirty="0" smtClean="0"/>
              <a:t>design</a:t>
            </a:r>
            <a:endParaRPr lang="fr-FR" i="1" dirty="0"/>
          </a:p>
        </p:txBody>
      </p:sp>
      <p:pic>
        <p:nvPicPr>
          <p:cNvPr id="1034" name="Picture 10" descr="hotos gratuites de athlète, aviron x garçons x compétition, bat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1" y="1976283"/>
            <a:ext cx="5412658" cy="40705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chestre Symphonique, Conc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963" y="1976283"/>
            <a:ext cx="5524746" cy="407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638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22729"/>
            <a:ext cx="10058400" cy="1078454"/>
          </a:xfrm>
        </p:spPr>
        <p:txBody>
          <a:bodyPr>
            <a:normAutofit fontScale="90000"/>
          </a:bodyPr>
          <a:lstStyle/>
          <a:p>
            <a:pPr algn="ctr"/>
            <a:r>
              <a:rPr lang="fr-FR" dirty="0" smtClean="0"/>
              <a:t>3. </a:t>
            </a:r>
            <a:r>
              <a:rPr lang="fr-FR" dirty="0" smtClean="0"/>
              <a:t>Exemples de problèmes de coordination courants : les problèmes de </a:t>
            </a:r>
            <a:r>
              <a:rPr lang="fr-FR" i="1" dirty="0" smtClean="0"/>
              <a:t>design</a:t>
            </a:r>
            <a:endParaRPr lang="fr-FR" i="1" dirty="0"/>
          </a:p>
        </p:txBody>
      </p:sp>
      <p:sp>
        <p:nvSpPr>
          <p:cNvPr id="3" name="Espace réservé du contenu 2"/>
          <p:cNvSpPr>
            <a:spLocks noGrp="1"/>
          </p:cNvSpPr>
          <p:nvPr>
            <p:ph idx="1"/>
          </p:nvPr>
        </p:nvSpPr>
        <p:spPr>
          <a:xfrm>
            <a:off x="1097280" y="2222251"/>
            <a:ext cx="10058400" cy="3882714"/>
          </a:xfrm>
        </p:spPr>
        <p:txBody>
          <a:bodyPr>
            <a:normAutofit/>
          </a:bodyPr>
          <a:lstStyle/>
          <a:p>
            <a:pPr algn="just"/>
            <a:r>
              <a:rPr lang="fr-FR" dirty="0" smtClean="0"/>
              <a:t>Le mot « design » est un terme général qui décrit un système dont les éléments doivent s’ajuster les uns aux autres de manière prévisible (</a:t>
            </a:r>
            <a:r>
              <a:rPr lang="fr-FR" dirty="0" err="1" smtClean="0"/>
              <a:t>Milgrom</a:t>
            </a:r>
            <a:r>
              <a:rPr lang="fr-FR" dirty="0" smtClean="0"/>
              <a:t> </a:t>
            </a:r>
            <a:r>
              <a:rPr lang="fr-FR" dirty="0" smtClean="0"/>
              <a:t>et Robert [1991])</a:t>
            </a:r>
          </a:p>
          <a:p>
            <a:endParaRPr lang="fr-FR" dirty="0"/>
          </a:p>
          <a:p>
            <a:r>
              <a:rPr lang="fr-FR" dirty="0" smtClean="0"/>
              <a:t>Deux types de problèmes de « design » :</a:t>
            </a:r>
          </a:p>
          <a:p>
            <a:pPr lvl="1" algn="just">
              <a:buFont typeface="Arial" charset="0"/>
              <a:buChar char="•"/>
            </a:pPr>
            <a:r>
              <a:rPr lang="fr-FR" dirty="0" smtClean="0"/>
              <a:t>Les </a:t>
            </a:r>
            <a:r>
              <a:rPr lang="fr-FR" b="1" dirty="0" smtClean="0"/>
              <a:t>problèmes d’affectation</a:t>
            </a:r>
            <a:r>
              <a:rPr lang="fr-FR" dirty="0" smtClean="0"/>
              <a:t>: on parle de « problèmes d’affectation » lorsqu’une ou plusieurs tâches doivent être accomplies et qu’une seule personne (ou unité) est nécessaire pour effectuer chacune de ces tâches</a:t>
            </a:r>
          </a:p>
          <a:p>
            <a:pPr lvl="1" algn="just">
              <a:buFont typeface="Arial" charset="0"/>
              <a:buChar char="•"/>
            </a:pPr>
            <a:r>
              <a:rPr lang="fr-FR" dirty="0" smtClean="0"/>
              <a:t>La coordination consiste à faire en sorte que chaque tâche soit réalisée sans qu’il y ait une duplication inutile des efforts</a:t>
            </a:r>
            <a:endParaRPr lang="fr-FR" dirty="0"/>
          </a:p>
          <a:p>
            <a:pPr lvl="2" algn="just">
              <a:buFont typeface="Arial" charset="0"/>
              <a:buChar char="•"/>
            </a:pPr>
            <a:r>
              <a:rPr lang="fr-FR" sz="1600" dirty="0" smtClean="0"/>
              <a:t>Exemple: le coordinateur des ambulances qui affecte les ambulances sur les lieux d’accidents</a:t>
            </a:r>
            <a:endParaRPr lang="fr-FR" sz="1600" dirty="0"/>
          </a:p>
        </p:txBody>
      </p:sp>
    </p:spTree>
    <p:extLst>
      <p:ext uri="{BB962C8B-B14F-4D97-AF65-F5344CB8AC3E}">
        <p14:creationId xmlns:p14="http://schemas.microsoft.com/office/powerpoint/2010/main" val="20055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70647"/>
            <a:ext cx="10058400" cy="890196"/>
          </a:xfrm>
        </p:spPr>
        <p:txBody>
          <a:bodyPr>
            <a:normAutofit fontScale="90000"/>
          </a:bodyPr>
          <a:lstStyle/>
          <a:p>
            <a:pPr algn="ctr"/>
            <a:r>
              <a:rPr lang="fr-FR" dirty="0" smtClean="0"/>
              <a:t>3. </a:t>
            </a:r>
            <a:r>
              <a:rPr lang="fr-FR" dirty="0" smtClean="0"/>
              <a:t>La coordination par la supervision directe</a:t>
            </a:r>
            <a:endParaRPr lang="fr-FR" dirty="0"/>
          </a:p>
        </p:txBody>
      </p:sp>
      <p:sp>
        <p:nvSpPr>
          <p:cNvPr id="3" name="Espace réservé du contenu 2"/>
          <p:cNvSpPr>
            <a:spLocks noGrp="1"/>
          </p:cNvSpPr>
          <p:nvPr>
            <p:ph idx="1"/>
          </p:nvPr>
        </p:nvSpPr>
        <p:spPr>
          <a:xfrm>
            <a:off x="1097280" y="2101228"/>
            <a:ext cx="10058400" cy="3734795"/>
          </a:xfrm>
        </p:spPr>
        <p:txBody>
          <a:bodyPr>
            <a:normAutofit fontScale="85000" lnSpcReduction="10000"/>
          </a:bodyPr>
          <a:lstStyle/>
          <a:p>
            <a:pPr algn="just"/>
            <a:r>
              <a:rPr lang="fr-FR" dirty="0" smtClean="0"/>
              <a:t>Remarque: la solution à tous problèmes de coordination présentés jusqu’à présent impliquent la centralisation du pouvoir de décision :</a:t>
            </a:r>
          </a:p>
          <a:p>
            <a:pPr lvl="1" algn="just"/>
            <a:r>
              <a:rPr lang="fr-FR" dirty="0" smtClean="0"/>
              <a:t>Le barreur décide de chaque impulsion pour son équipe</a:t>
            </a:r>
          </a:p>
          <a:p>
            <a:pPr lvl="1" algn="just"/>
            <a:r>
              <a:rPr lang="fr-FR" dirty="0"/>
              <a:t>L</a:t>
            </a:r>
            <a:r>
              <a:rPr lang="fr-FR" dirty="0" smtClean="0"/>
              <a:t>e chef d’orchestre impose à ses musiciens son interprétation de l’œuvre musicale</a:t>
            </a:r>
          </a:p>
          <a:p>
            <a:pPr lvl="1" algn="just"/>
            <a:r>
              <a:rPr lang="fr-FR" dirty="0"/>
              <a:t>L</a:t>
            </a:r>
            <a:r>
              <a:rPr lang="fr-FR" dirty="0" smtClean="0"/>
              <a:t>e chef de chantier s’occupe de coordonner l’intervention de différents corps de métier sur un projet de construction</a:t>
            </a:r>
          </a:p>
          <a:p>
            <a:endParaRPr lang="fr-FR" dirty="0"/>
          </a:p>
          <a:p>
            <a:pPr algn="just"/>
            <a:r>
              <a:rPr lang="fr-FR" dirty="0" smtClean="0"/>
              <a:t>Dans l’entreprise, lorsque la coordination se fait de façon centralisée, Mintzberg [1982] parle de </a:t>
            </a:r>
            <a:r>
              <a:rPr lang="fr-FR" b="1" dirty="0" smtClean="0"/>
              <a:t>« supervision directe »</a:t>
            </a:r>
            <a:r>
              <a:rPr lang="fr-FR" dirty="0" smtClean="0"/>
              <a:t>: </a:t>
            </a:r>
            <a:r>
              <a:rPr lang="fr-FR" dirty="0"/>
              <a:t>mécanisme de coordination par lequel une personne se trouve investie de la responsabilité du travail des autres. Le responsable leur donne des instructions et contrôle leur </a:t>
            </a:r>
            <a:r>
              <a:rPr lang="fr-FR" dirty="0" smtClean="0"/>
              <a:t>travail</a:t>
            </a:r>
          </a:p>
          <a:p>
            <a:pPr algn="just"/>
            <a:endParaRPr lang="fr-FR" dirty="0"/>
          </a:p>
          <a:p>
            <a:pPr algn="just"/>
            <a:r>
              <a:rPr lang="fr-FR" dirty="0" smtClean="0"/>
              <a:t>En </a:t>
            </a:r>
            <a:r>
              <a:rPr lang="fr-FR" dirty="0"/>
              <a:t>entreprise, </a:t>
            </a:r>
            <a:r>
              <a:rPr lang="fr-FR" dirty="0" smtClean="0"/>
              <a:t>la centralisation du pouvoir de décision implique donc que c’est le </a:t>
            </a:r>
            <a:r>
              <a:rPr lang="fr-FR" dirty="0"/>
              <a:t>supérieur hiérarchique </a:t>
            </a:r>
            <a:r>
              <a:rPr lang="fr-FR" dirty="0" smtClean="0"/>
              <a:t>qui s’assure </a:t>
            </a:r>
            <a:r>
              <a:rPr lang="fr-FR" dirty="0"/>
              <a:t>de la bonne coordination du travail entre les </a:t>
            </a:r>
            <a:r>
              <a:rPr lang="fr-FR" dirty="0" smtClean="0"/>
              <a:t>personnes </a:t>
            </a:r>
            <a:r>
              <a:rPr lang="fr-FR" dirty="0" smtClean="0"/>
              <a:t>(ou unités) qu’il a sous sa direction. On peut donc aussi parler de </a:t>
            </a:r>
            <a:r>
              <a:rPr lang="fr-FR" b="1" dirty="0" smtClean="0"/>
              <a:t>« coordination par la hiérarchie » </a:t>
            </a:r>
            <a:r>
              <a:rPr lang="fr-FR" dirty="0" smtClean="0"/>
              <a:t>(Williamson [1985], </a:t>
            </a:r>
            <a:r>
              <a:rPr lang="fr-FR" dirty="0" err="1" smtClean="0"/>
              <a:t>Coase</a:t>
            </a:r>
            <a:r>
              <a:rPr lang="fr-FR" dirty="0" smtClean="0"/>
              <a:t> [1937])</a:t>
            </a:r>
            <a:endParaRPr lang="fr-FR" dirty="0"/>
          </a:p>
        </p:txBody>
      </p:sp>
    </p:spTree>
    <p:extLst>
      <p:ext uri="{BB962C8B-B14F-4D97-AF65-F5344CB8AC3E}">
        <p14:creationId xmlns:p14="http://schemas.microsoft.com/office/powerpoint/2010/main" val="20458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16859"/>
            <a:ext cx="10058400" cy="836406"/>
          </a:xfrm>
        </p:spPr>
        <p:txBody>
          <a:bodyPr>
            <a:normAutofit fontScale="90000"/>
          </a:bodyPr>
          <a:lstStyle/>
          <a:p>
            <a:pPr algn="ctr"/>
            <a:r>
              <a:rPr lang="fr-FR" dirty="0" smtClean="0"/>
              <a:t>3. </a:t>
            </a:r>
            <a:r>
              <a:rPr lang="fr-FR" dirty="0" smtClean="0"/>
              <a:t>La coordination par l’ajustement mutuel</a:t>
            </a:r>
            <a:endParaRPr lang="fr-FR" dirty="0"/>
          </a:p>
        </p:txBody>
      </p:sp>
      <p:sp>
        <p:nvSpPr>
          <p:cNvPr id="3" name="Espace réservé du contenu 2"/>
          <p:cNvSpPr>
            <a:spLocks noGrp="1"/>
          </p:cNvSpPr>
          <p:nvPr>
            <p:ph idx="1"/>
          </p:nvPr>
        </p:nvSpPr>
        <p:spPr>
          <a:xfrm>
            <a:off x="1097280" y="2101229"/>
            <a:ext cx="10058400" cy="3791403"/>
          </a:xfrm>
        </p:spPr>
        <p:txBody>
          <a:bodyPr/>
          <a:lstStyle/>
          <a:p>
            <a:pPr algn="just"/>
            <a:r>
              <a:rPr lang="fr-FR" dirty="0" smtClean="0"/>
              <a:t>Cependant, parfois, la coordination peut se faire de manière décentralisée. Mintzberg parle « </a:t>
            </a:r>
            <a:r>
              <a:rPr lang="fr-FR" b="1" dirty="0" smtClean="0"/>
              <a:t>d’ajustement mutuel</a:t>
            </a:r>
            <a:r>
              <a:rPr lang="fr-FR" dirty="0" smtClean="0"/>
              <a:t> » </a:t>
            </a:r>
            <a:r>
              <a:rPr lang="fr-FR" dirty="0"/>
              <a:t>: </a:t>
            </a:r>
            <a:r>
              <a:rPr lang="fr-FR" dirty="0" smtClean="0"/>
              <a:t>coordination </a:t>
            </a:r>
            <a:r>
              <a:rPr lang="fr-FR" dirty="0"/>
              <a:t>du travail par le simple processus de la communication </a:t>
            </a:r>
            <a:r>
              <a:rPr lang="fr-FR" dirty="0" smtClean="0"/>
              <a:t>basée sur la négociation et le compromis, sans intervention de la hiérarchie</a:t>
            </a:r>
          </a:p>
          <a:p>
            <a:pPr algn="just"/>
            <a:endParaRPr lang="fr-FR" dirty="0" smtClean="0"/>
          </a:p>
          <a:p>
            <a:pPr algn="just"/>
            <a:endParaRPr lang="fr-FR" dirty="0"/>
          </a:p>
        </p:txBody>
      </p:sp>
      <p:pic>
        <p:nvPicPr>
          <p:cNvPr id="4" name="Image 3"/>
          <p:cNvPicPr>
            <a:picLocks noChangeAspect="1"/>
          </p:cNvPicPr>
          <p:nvPr/>
        </p:nvPicPr>
        <p:blipFill>
          <a:blip r:embed="rId3"/>
          <a:stretch>
            <a:fillRect/>
          </a:stretch>
        </p:blipFill>
        <p:spPr>
          <a:xfrm>
            <a:off x="1680882" y="3307975"/>
            <a:ext cx="8471647" cy="2584657"/>
          </a:xfrm>
          <a:prstGeom prst="rect">
            <a:avLst/>
          </a:prstGeom>
        </p:spPr>
      </p:pic>
      <p:sp>
        <p:nvSpPr>
          <p:cNvPr id="5" name="ZoneTexte 4"/>
          <p:cNvSpPr txBox="1"/>
          <p:nvPr/>
        </p:nvSpPr>
        <p:spPr>
          <a:xfrm>
            <a:off x="1680882" y="5892632"/>
            <a:ext cx="9789460" cy="319909"/>
          </a:xfrm>
          <a:prstGeom prst="rect">
            <a:avLst/>
          </a:prstGeom>
          <a:noFill/>
        </p:spPr>
        <p:txBody>
          <a:bodyPr wrap="square" rtlCol="0">
            <a:spAutoFit/>
          </a:bodyPr>
          <a:lstStyle/>
          <a:p>
            <a:r>
              <a:rPr lang="fr-FR" sz="1400" i="1" dirty="0" smtClean="0"/>
              <a:t>Source: http://</a:t>
            </a:r>
            <a:r>
              <a:rPr lang="fr-FR" sz="1400" i="1" dirty="0" err="1" smtClean="0"/>
              <a:t>www.sietmanagement.fr</a:t>
            </a:r>
            <a:r>
              <a:rPr lang="fr-FR" sz="1400" i="1" dirty="0" smtClean="0"/>
              <a:t>/decisions-par-coordination-supervision-standardisation-ajustement-mutuel-h-mintzberg/</a:t>
            </a:r>
            <a:endParaRPr lang="fr-FR" sz="1400" i="1" dirty="0"/>
          </a:p>
        </p:txBody>
      </p:sp>
    </p:spTree>
    <p:extLst>
      <p:ext uri="{BB962C8B-B14F-4D97-AF65-F5344CB8AC3E}">
        <p14:creationId xmlns:p14="http://schemas.microsoft.com/office/powerpoint/2010/main" val="15064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44010"/>
            <a:ext cx="10058400" cy="834535"/>
          </a:xfrm>
        </p:spPr>
        <p:txBody>
          <a:bodyPr/>
          <a:lstStyle/>
          <a:p>
            <a:pPr algn="ctr"/>
            <a:r>
              <a:rPr lang="fr-FR" dirty="0" smtClean="0"/>
              <a:t>Objectif</a:t>
            </a:r>
            <a:endParaRPr lang="fr-FR" dirty="0"/>
          </a:p>
        </p:txBody>
      </p:sp>
      <p:sp>
        <p:nvSpPr>
          <p:cNvPr id="3" name="Espace réservé du contenu 2"/>
          <p:cNvSpPr>
            <a:spLocks noGrp="1"/>
          </p:cNvSpPr>
          <p:nvPr>
            <p:ph idx="1"/>
          </p:nvPr>
        </p:nvSpPr>
        <p:spPr>
          <a:xfrm>
            <a:off x="1097280" y="2282935"/>
            <a:ext cx="10058400" cy="3257253"/>
          </a:xfrm>
        </p:spPr>
        <p:txBody>
          <a:bodyPr/>
          <a:lstStyle/>
          <a:p>
            <a:pPr algn="just"/>
            <a:r>
              <a:rPr lang="fr-FR" dirty="0" smtClean="0"/>
              <a:t>Donner des éléments de réflexion sur quelques résultats de l’analyse économique concernant la question de l’allocation du pouvoir de décision à l’intérieur de l’entreprise</a:t>
            </a:r>
          </a:p>
          <a:p>
            <a:pPr algn="just"/>
            <a:endParaRPr lang="fr-FR" dirty="0"/>
          </a:p>
          <a:p>
            <a:pPr algn="just"/>
            <a:r>
              <a:rPr lang="fr-FR" dirty="0" smtClean="0"/>
              <a:t>Questions abordées:</a:t>
            </a:r>
          </a:p>
          <a:p>
            <a:pPr lvl="1" algn="just">
              <a:buFont typeface="Arial" charset="0"/>
              <a:buChar char="•"/>
            </a:pPr>
            <a:r>
              <a:rPr lang="fr-FR" dirty="0" smtClean="0"/>
              <a:t>Pourquoi </a:t>
            </a:r>
            <a:r>
              <a:rPr lang="fr-FR" dirty="0" smtClean="0"/>
              <a:t>les dirigeants décident-ils de déléguer à des cadres situés à un niveau hiérarchique inférieur le pouvoir de prendre seuls un certain nombre de décisions (délégation du pouvoir de décision) </a:t>
            </a:r>
            <a:r>
              <a:rPr lang="fr-FR" dirty="0" smtClean="0"/>
              <a:t>?</a:t>
            </a:r>
          </a:p>
          <a:p>
            <a:pPr lvl="1" algn="just">
              <a:buFont typeface="Arial" charset="0"/>
              <a:buChar char="•"/>
            </a:pPr>
            <a:r>
              <a:rPr lang="fr-FR" dirty="0" smtClean="0"/>
              <a:t>Quels </a:t>
            </a:r>
            <a:r>
              <a:rPr lang="fr-FR" dirty="0" smtClean="0"/>
              <a:t>sont les avantages / inconvénients de la délégation du pouvoir de décision </a:t>
            </a:r>
            <a:r>
              <a:rPr lang="fr-FR" dirty="0" smtClean="0"/>
              <a:t>?</a:t>
            </a:r>
          </a:p>
          <a:p>
            <a:pPr lvl="1" algn="just">
              <a:buFont typeface="Arial" charset="0"/>
              <a:buChar char="•"/>
            </a:pPr>
            <a:r>
              <a:rPr lang="fr-FR" dirty="0" smtClean="0"/>
              <a:t>Comment </a:t>
            </a:r>
            <a:r>
              <a:rPr lang="fr-FR" dirty="0" smtClean="0"/>
              <a:t>le pouvoir de décision est-il alloué entre les différentes strates hiérarchiques </a:t>
            </a:r>
            <a:r>
              <a:rPr lang="fr-FR" dirty="0" smtClean="0"/>
              <a:t>d’une </a:t>
            </a:r>
            <a:r>
              <a:rPr lang="fr-FR" dirty="0" smtClean="0"/>
              <a:t>entreprise ? </a:t>
            </a:r>
          </a:p>
        </p:txBody>
      </p:sp>
    </p:spTree>
    <p:extLst>
      <p:ext uri="{BB962C8B-B14F-4D97-AF65-F5344CB8AC3E}">
        <p14:creationId xmlns:p14="http://schemas.microsoft.com/office/powerpoint/2010/main" val="11735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7540"/>
            <a:ext cx="10058400" cy="917089"/>
          </a:xfrm>
        </p:spPr>
        <p:txBody>
          <a:bodyPr>
            <a:normAutofit fontScale="90000"/>
          </a:bodyPr>
          <a:lstStyle/>
          <a:p>
            <a:pPr algn="ctr"/>
            <a:r>
              <a:rPr lang="fr-FR" dirty="0" smtClean="0"/>
              <a:t>3. </a:t>
            </a:r>
            <a:r>
              <a:rPr lang="fr-FR" dirty="0"/>
              <a:t>La coordination par l’ajustement mutuel</a:t>
            </a:r>
          </a:p>
        </p:txBody>
      </p:sp>
      <p:sp>
        <p:nvSpPr>
          <p:cNvPr id="3" name="Espace réservé du contenu 2"/>
          <p:cNvSpPr>
            <a:spLocks noGrp="1"/>
          </p:cNvSpPr>
          <p:nvPr>
            <p:ph idx="1"/>
          </p:nvPr>
        </p:nvSpPr>
        <p:spPr>
          <a:xfrm>
            <a:off x="1097280" y="2343275"/>
            <a:ext cx="10058400" cy="3250702"/>
          </a:xfrm>
        </p:spPr>
        <p:txBody>
          <a:bodyPr/>
          <a:lstStyle/>
          <a:p>
            <a:pPr algn="just"/>
            <a:r>
              <a:rPr lang="fr-FR" sz="2200" dirty="0" smtClean="0"/>
              <a:t>L’ajustement mutuel est un mécanisme de coordination peu réaliste dans certains contextes</a:t>
            </a:r>
          </a:p>
          <a:p>
            <a:pPr algn="just"/>
            <a:endParaRPr lang="fr-FR" dirty="0"/>
          </a:p>
          <a:p>
            <a:pPr algn="just"/>
            <a:r>
              <a:rPr lang="fr-FR" sz="2200" dirty="0" smtClean="0"/>
              <a:t>Exemples : </a:t>
            </a:r>
          </a:p>
          <a:p>
            <a:pPr lvl="1" algn="just">
              <a:buFont typeface="Arial" charset="0"/>
              <a:buChar char="•"/>
            </a:pPr>
            <a:r>
              <a:rPr lang="fr-FR" dirty="0"/>
              <a:t>L</a:t>
            </a:r>
            <a:r>
              <a:rPr lang="fr-FR" dirty="0" smtClean="0"/>
              <a:t>a coordination d’un chantier de construction par les ouvriers eux-mêmes</a:t>
            </a:r>
          </a:p>
          <a:p>
            <a:pPr lvl="1" algn="just">
              <a:buFont typeface="Arial" charset="0"/>
              <a:buChar char="•"/>
            </a:pPr>
            <a:r>
              <a:rPr lang="fr-FR" dirty="0" smtClean="0"/>
              <a:t>La coordination de plusieurs divisions d’une même firme entre elles</a:t>
            </a:r>
          </a:p>
          <a:p>
            <a:pPr lvl="2" algn="just">
              <a:buFont typeface="Arial" charset="0"/>
              <a:buChar char="•"/>
            </a:pPr>
            <a:r>
              <a:rPr lang="fr-FR" sz="1600" dirty="0" smtClean="0"/>
              <a:t>Exemple: au début des années 1920, GM possède plusieurs divisions : Cadillac, Buick, Oakland, </a:t>
            </a:r>
            <a:r>
              <a:rPr lang="fr-FR" sz="1600" dirty="0" err="1" smtClean="0"/>
              <a:t>Olds</a:t>
            </a:r>
            <a:r>
              <a:rPr lang="fr-FR" sz="1600" dirty="0" smtClean="0"/>
              <a:t> et Chevrolet. Les divisions ne communiquant pas spontanément entre elles et étant dépourvues de direction centrale pour les superviser, elles se sont mises à produire les mêmes gammes de voiture, se livrant ainsi à un concurrence interne</a:t>
            </a:r>
            <a:endParaRPr lang="fr-FR" dirty="0" smtClean="0"/>
          </a:p>
        </p:txBody>
      </p:sp>
    </p:spTree>
    <p:extLst>
      <p:ext uri="{BB962C8B-B14F-4D97-AF65-F5344CB8AC3E}">
        <p14:creationId xmlns:p14="http://schemas.microsoft.com/office/powerpoint/2010/main" val="13981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0989"/>
            <a:ext cx="10058400" cy="769171"/>
          </a:xfrm>
        </p:spPr>
        <p:txBody>
          <a:bodyPr>
            <a:normAutofit fontScale="90000"/>
          </a:bodyPr>
          <a:lstStyle/>
          <a:p>
            <a:pPr algn="ctr"/>
            <a:r>
              <a:rPr lang="fr-FR" dirty="0" smtClean="0"/>
              <a:t>3. </a:t>
            </a:r>
            <a:r>
              <a:rPr lang="fr-FR" dirty="0"/>
              <a:t>La coordination par l’ajustement mutuel</a:t>
            </a:r>
          </a:p>
        </p:txBody>
      </p:sp>
      <p:sp>
        <p:nvSpPr>
          <p:cNvPr id="3" name="Espace réservé du contenu 2"/>
          <p:cNvSpPr>
            <a:spLocks noGrp="1"/>
          </p:cNvSpPr>
          <p:nvPr>
            <p:ph idx="1"/>
          </p:nvPr>
        </p:nvSpPr>
        <p:spPr>
          <a:xfrm>
            <a:off x="1097280" y="2743202"/>
            <a:ext cx="10058400" cy="1815352"/>
          </a:xfrm>
        </p:spPr>
        <p:txBody>
          <a:bodyPr>
            <a:normAutofit/>
          </a:bodyPr>
          <a:lstStyle/>
          <a:p>
            <a:pPr algn="just"/>
            <a:r>
              <a:rPr lang="fr-FR" dirty="0" smtClean="0"/>
              <a:t>L’ajustement mutuel est </a:t>
            </a:r>
            <a:r>
              <a:rPr lang="fr-FR" dirty="0"/>
              <a:t>en revanche possible, voire même souhaitable dans d’autres contextes. </a:t>
            </a:r>
            <a:r>
              <a:rPr lang="fr-FR" dirty="0" smtClean="0"/>
              <a:t>Notamment:</a:t>
            </a:r>
          </a:p>
          <a:p>
            <a:pPr lvl="1" algn="just"/>
            <a:r>
              <a:rPr lang="fr-FR" dirty="0"/>
              <a:t>L</a:t>
            </a:r>
            <a:r>
              <a:rPr lang="fr-FR" dirty="0" smtClean="0"/>
              <a:t>orsque le groupe est de petite taille. </a:t>
            </a:r>
            <a:r>
              <a:rPr lang="fr-FR" i="1" dirty="0" smtClean="0"/>
              <a:t>Exemple: orchestres de petite taille, groupes musicaux</a:t>
            </a:r>
          </a:p>
          <a:p>
            <a:pPr lvl="1" algn="just">
              <a:buFont typeface="Arial" charset="0"/>
              <a:buChar char="•"/>
            </a:pPr>
            <a:r>
              <a:rPr lang="fr-FR" dirty="0" smtClean="0"/>
              <a:t>Lorsqu’il existe une communication spontanée </a:t>
            </a:r>
            <a:r>
              <a:rPr lang="fr-FR" dirty="0" smtClean="0"/>
              <a:t>qui </a:t>
            </a:r>
            <a:r>
              <a:rPr lang="fr-FR" dirty="0" smtClean="0"/>
              <a:t>s’établit en aval entre les agents ou les unités. </a:t>
            </a:r>
            <a:r>
              <a:rPr lang="fr-FR" i="1" dirty="0" smtClean="0"/>
              <a:t>Exemple: les équipes de la recherche </a:t>
            </a:r>
          </a:p>
        </p:txBody>
      </p:sp>
    </p:spTree>
    <p:extLst>
      <p:ext uri="{BB962C8B-B14F-4D97-AF65-F5344CB8AC3E}">
        <p14:creationId xmlns:p14="http://schemas.microsoft.com/office/powerpoint/2010/main" val="44431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89965"/>
            <a:ext cx="10058400" cy="833718"/>
          </a:xfrm>
        </p:spPr>
        <p:txBody>
          <a:bodyPr/>
          <a:lstStyle/>
          <a:p>
            <a:pPr algn="ctr"/>
            <a:r>
              <a:rPr lang="fr-FR" dirty="0" smtClean="0"/>
              <a:t>4. </a:t>
            </a:r>
            <a:r>
              <a:rPr lang="fr-FR" dirty="0" smtClean="0"/>
              <a:t>Le concept de « rationalité limitée »</a:t>
            </a:r>
            <a:endParaRPr lang="fr-FR" dirty="0"/>
          </a:p>
        </p:txBody>
      </p:sp>
      <p:sp>
        <p:nvSpPr>
          <p:cNvPr id="3" name="Espace réservé du contenu 2"/>
          <p:cNvSpPr>
            <a:spLocks noGrp="1"/>
          </p:cNvSpPr>
          <p:nvPr>
            <p:ph idx="1"/>
          </p:nvPr>
        </p:nvSpPr>
        <p:spPr>
          <a:xfrm>
            <a:off x="1097280" y="2336751"/>
            <a:ext cx="10058400" cy="3798578"/>
          </a:xfrm>
        </p:spPr>
        <p:txBody>
          <a:bodyPr>
            <a:normAutofit fontScale="92500" lnSpcReduction="20000"/>
          </a:bodyPr>
          <a:lstStyle/>
          <a:p>
            <a:pPr algn="just"/>
            <a:r>
              <a:rPr lang="fr-FR" dirty="0"/>
              <a:t>Selon Simon </a:t>
            </a:r>
            <a:r>
              <a:rPr lang="fr-FR" dirty="0" smtClean="0"/>
              <a:t>[1957</a:t>
            </a:r>
            <a:r>
              <a:rPr lang="fr-FR" dirty="0"/>
              <a:t>]</a:t>
            </a:r>
            <a:r>
              <a:rPr lang="fr-FR" dirty="0" smtClean="0"/>
              <a:t>, </a:t>
            </a:r>
            <a:r>
              <a:rPr lang="fr-FR" dirty="0"/>
              <a:t>les agents économiques ont une </a:t>
            </a:r>
            <a:r>
              <a:rPr lang="fr-FR" b="1" dirty="0"/>
              <a:t>rationalité limitée</a:t>
            </a:r>
            <a:r>
              <a:rPr lang="fr-FR" dirty="0"/>
              <a:t>:</a:t>
            </a:r>
          </a:p>
          <a:p>
            <a:pPr lvl="1" algn="just"/>
            <a:r>
              <a:rPr lang="fr-FR" dirty="0"/>
              <a:t>Ils essaient toujours d’améliorer leur situation</a:t>
            </a:r>
            <a:r>
              <a:rPr lang="is-IS" dirty="0"/>
              <a:t>…</a:t>
            </a:r>
            <a:endParaRPr lang="fr-FR" dirty="0"/>
          </a:p>
          <a:p>
            <a:pPr lvl="1" algn="just"/>
            <a:r>
              <a:rPr lang="fr-FR" dirty="0"/>
              <a:t>Mais ils ont des capacités cognitives limitées, par exemple:</a:t>
            </a:r>
          </a:p>
          <a:p>
            <a:pPr lvl="2" algn="just"/>
            <a:r>
              <a:rPr lang="fr-FR" sz="1600" dirty="0"/>
              <a:t>Capacité limitée à intégrer et traiter toute l’information disponible</a:t>
            </a:r>
          </a:p>
          <a:p>
            <a:pPr lvl="2" algn="just"/>
            <a:r>
              <a:rPr lang="fr-FR" sz="1600" dirty="0"/>
              <a:t>Capacité limitée à calculer les solutions </a:t>
            </a:r>
            <a:r>
              <a:rPr lang="fr-FR" sz="1600" dirty="0" smtClean="0"/>
              <a:t>optimales</a:t>
            </a:r>
          </a:p>
          <a:p>
            <a:pPr lvl="2" algn="just"/>
            <a:endParaRPr lang="fr-FR" dirty="0" smtClean="0"/>
          </a:p>
          <a:p>
            <a:pPr lvl="2" algn="just"/>
            <a:endParaRPr lang="fr-FR" dirty="0"/>
          </a:p>
          <a:p>
            <a:pPr algn="just"/>
            <a:r>
              <a:rPr lang="fr-FR" dirty="0"/>
              <a:t>Lorsque l’environnement dans lequel les </a:t>
            </a:r>
            <a:r>
              <a:rPr lang="fr-FR" dirty="0" smtClean="0"/>
              <a:t>agents </a:t>
            </a:r>
            <a:r>
              <a:rPr lang="fr-FR" dirty="0"/>
              <a:t>évoluent est complexe, </a:t>
            </a:r>
            <a:r>
              <a:rPr lang="fr-FR" dirty="0" smtClean="0"/>
              <a:t>ces derniers ne </a:t>
            </a:r>
            <a:r>
              <a:rPr lang="fr-FR" dirty="0"/>
              <a:t>sont plus en mesure d’absorber toutes les informations disponibles, de les analyser en temps et en heure afin </a:t>
            </a:r>
            <a:r>
              <a:rPr lang="fr-FR" dirty="0" smtClean="0"/>
              <a:t>de prendre des décisions </a:t>
            </a:r>
            <a:r>
              <a:rPr lang="fr-FR" dirty="0" smtClean="0"/>
              <a:t>optimales</a:t>
            </a:r>
          </a:p>
          <a:p>
            <a:pPr algn="just"/>
            <a:endParaRPr lang="fr-FR" dirty="0"/>
          </a:p>
          <a:p>
            <a:pPr algn="just"/>
            <a:r>
              <a:rPr lang="fr-FR" dirty="0" smtClean="0"/>
              <a:t>Les agents économiques chercheront donc à prendre la décision la plus satisfaisante possible, compte tenu des informations dont ils disposent (et qui sont </a:t>
            </a:r>
            <a:r>
              <a:rPr lang="fr-FR" b="1" dirty="0" smtClean="0"/>
              <a:t>incomplètes</a:t>
            </a:r>
            <a:r>
              <a:rPr lang="fr-FR" dirty="0" smtClean="0"/>
              <a:t>)</a:t>
            </a:r>
            <a:endParaRPr lang="fr-FR" dirty="0"/>
          </a:p>
          <a:p>
            <a:pPr algn="just"/>
            <a:endParaRPr lang="fr-FR" dirty="0"/>
          </a:p>
          <a:p>
            <a:pPr algn="just"/>
            <a:endParaRPr lang="fr-FR" dirty="0" smtClean="0"/>
          </a:p>
        </p:txBody>
      </p:sp>
    </p:spTree>
    <p:extLst>
      <p:ext uri="{BB962C8B-B14F-4D97-AF65-F5344CB8AC3E}">
        <p14:creationId xmlns:p14="http://schemas.microsoft.com/office/powerpoint/2010/main" val="14397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58906"/>
            <a:ext cx="10058400" cy="833718"/>
          </a:xfrm>
        </p:spPr>
        <p:txBody>
          <a:bodyPr>
            <a:normAutofit fontScale="90000"/>
          </a:bodyPr>
          <a:lstStyle/>
          <a:p>
            <a:pPr algn="ctr"/>
            <a:r>
              <a:rPr lang="fr-FR" dirty="0" smtClean="0"/>
              <a:t>4. </a:t>
            </a:r>
            <a:r>
              <a:rPr lang="fr-FR" dirty="0" smtClean="0"/>
              <a:t>Rationalité limitée, délégation du pouvoir de décision et taille de l’entreprise</a:t>
            </a:r>
            <a:endParaRPr lang="fr-FR" dirty="0"/>
          </a:p>
        </p:txBody>
      </p:sp>
      <p:sp>
        <p:nvSpPr>
          <p:cNvPr id="3" name="Espace réservé du contenu 2"/>
          <p:cNvSpPr>
            <a:spLocks noGrp="1"/>
          </p:cNvSpPr>
          <p:nvPr>
            <p:ph idx="1"/>
          </p:nvPr>
        </p:nvSpPr>
        <p:spPr>
          <a:xfrm>
            <a:off x="1097280" y="2878953"/>
            <a:ext cx="10058400" cy="1152961"/>
          </a:xfrm>
        </p:spPr>
        <p:txBody>
          <a:bodyPr>
            <a:normAutofit/>
          </a:bodyPr>
          <a:lstStyle/>
          <a:p>
            <a:pPr algn="just"/>
            <a:r>
              <a:rPr lang="fr-FR" sz="2400" dirty="0" smtClean="0"/>
              <a:t>La décentralisation du pouvoir de décision dans les entreprises s’explique en partie par le problème de </a:t>
            </a:r>
            <a:r>
              <a:rPr lang="fr-FR" sz="2400" b="1" dirty="0" smtClean="0"/>
              <a:t>rationalité limitée </a:t>
            </a:r>
            <a:r>
              <a:rPr lang="fr-FR" sz="2400" dirty="0" smtClean="0"/>
              <a:t>des acteurs lorsque la taille de l’entreprise devient grande</a:t>
            </a:r>
            <a:endParaRPr lang="fr-FR" sz="2400" dirty="0"/>
          </a:p>
          <a:p>
            <a:pPr algn="just"/>
            <a:endParaRPr lang="fr-FR" sz="2400" dirty="0" smtClean="0"/>
          </a:p>
          <a:p>
            <a:pPr algn="just"/>
            <a:endParaRPr lang="fr-FR" dirty="0" smtClean="0"/>
          </a:p>
        </p:txBody>
      </p:sp>
    </p:spTree>
    <p:extLst>
      <p:ext uri="{BB962C8B-B14F-4D97-AF65-F5344CB8AC3E}">
        <p14:creationId xmlns:p14="http://schemas.microsoft.com/office/powerpoint/2010/main" val="95128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58906"/>
            <a:ext cx="10058400" cy="833718"/>
          </a:xfrm>
        </p:spPr>
        <p:txBody>
          <a:bodyPr>
            <a:normAutofit fontScale="90000"/>
          </a:bodyPr>
          <a:lstStyle/>
          <a:p>
            <a:pPr algn="ctr"/>
            <a:r>
              <a:rPr lang="fr-FR" dirty="0" smtClean="0"/>
              <a:t>4. </a:t>
            </a:r>
            <a:r>
              <a:rPr lang="fr-FR" dirty="0" smtClean="0"/>
              <a:t>Rationalité limitée, délégation du pouvoir de décision et taille de l’entreprise</a:t>
            </a:r>
            <a:endParaRPr lang="fr-FR" dirty="0"/>
          </a:p>
        </p:txBody>
      </p:sp>
      <p:sp>
        <p:nvSpPr>
          <p:cNvPr id="3" name="Espace réservé du contenu 2"/>
          <p:cNvSpPr>
            <a:spLocks noGrp="1"/>
          </p:cNvSpPr>
          <p:nvPr>
            <p:ph idx="1"/>
          </p:nvPr>
        </p:nvSpPr>
        <p:spPr>
          <a:xfrm>
            <a:off x="1097280" y="2410509"/>
            <a:ext cx="10058400" cy="3554862"/>
          </a:xfrm>
        </p:spPr>
        <p:txBody>
          <a:bodyPr>
            <a:normAutofit fontScale="92500" lnSpcReduction="20000"/>
          </a:bodyPr>
          <a:lstStyle/>
          <a:p>
            <a:pPr algn="just"/>
            <a:r>
              <a:rPr lang="fr-FR" dirty="0" smtClean="0"/>
              <a:t>Par exemple, pour les entreprises de petite taille, le dirigeant peut avoir un accès direct à certaines informations potentiellement importantes</a:t>
            </a:r>
          </a:p>
          <a:p>
            <a:pPr lvl="2" algn="just"/>
            <a:r>
              <a:rPr lang="fr-FR" sz="1900" dirty="0" smtClean="0"/>
              <a:t>Exemple (pour un commerce local): goût/besoins des clients sur le marché local, connaissance de la culture locale, de l’environnement concurrentiel local etc.</a:t>
            </a:r>
          </a:p>
          <a:p>
            <a:pPr algn="just"/>
            <a:endParaRPr lang="fr-FR" dirty="0" smtClean="0"/>
          </a:p>
          <a:p>
            <a:pPr algn="just"/>
            <a:r>
              <a:rPr lang="fr-FR" dirty="0" smtClean="0"/>
              <a:t>Du </a:t>
            </a:r>
            <a:r>
              <a:rPr lang="fr-FR" dirty="0"/>
              <a:t>fait de la faible taille de l’entreprise à gérer et de sa connaissance du marché local, la quantité d’information à traiter </a:t>
            </a:r>
            <a:r>
              <a:rPr lang="fr-FR" dirty="0" smtClean="0"/>
              <a:t>par le dirigeant reste raisonnable </a:t>
            </a:r>
          </a:p>
          <a:p>
            <a:pPr algn="just"/>
            <a:endParaRPr lang="fr-FR" dirty="0"/>
          </a:p>
          <a:p>
            <a:pPr algn="just"/>
            <a:r>
              <a:rPr lang="fr-FR" dirty="0" smtClean="0"/>
              <a:t>Pour les petites entreprises, le dirigeant peut avoir la capacité de centraliser toute les informations disponibles, les analyser, et prendre seuls toutes les décisions</a:t>
            </a:r>
          </a:p>
          <a:p>
            <a:pPr lvl="2" algn="just"/>
            <a:r>
              <a:rPr lang="fr-FR" sz="1900" dirty="0" smtClean="0"/>
              <a:t>Exemple: certains propriétaires de commerces locaux s’occupent seuls de gérer leurs stocks, embaucher un employé, négocier avec les fournisseurs, faire la comptabilité etc.</a:t>
            </a:r>
          </a:p>
          <a:p>
            <a:pPr algn="just"/>
            <a:endParaRPr lang="fr-FR" dirty="0"/>
          </a:p>
          <a:p>
            <a:pPr algn="just"/>
            <a:endParaRPr lang="fr-FR" dirty="0"/>
          </a:p>
          <a:p>
            <a:pPr algn="just"/>
            <a:endParaRPr lang="fr-FR" dirty="0" smtClean="0"/>
          </a:p>
          <a:p>
            <a:pPr algn="just"/>
            <a:endParaRPr lang="fr-FR" dirty="0" smtClean="0"/>
          </a:p>
        </p:txBody>
      </p:sp>
    </p:spTree>
    <p:extLst>
      <p:ext uri="{BB962C8B-B14F-4D97-AF65-F5344CB8AC3E}">
        <p14:creationId xmlns:p14="http://schemas.microsoft.com/office/powerpoint/2010/main" val="11126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58906"/>
            <a:ext cx="10058400" cy="833718"/>
          </a:xfrm>
        </p:spPr>
        <p:txBody>
          <a:bodyPr>
            <a:normAutofit fontScale="90000"/>
          </a:bodyPr>
          <a:lstStyle/>
          <a:p>
            <a:pPr algn="ctr"/>
            <a:r>
              <a:rPr lang="fr-FR" dirty="0" smtClean="0"/>
              <a:t>4. </a:t>
            </a:r>
            <a:r>
              <a:rPr lang="fr-FR" dirty="0" smtClean="0"/>
              <a:t>Rationalité limitée, délégation du pouvoir de décision et taille de l’entreprise</a:t>
            </a:r>
            <a:endParaRPr lang="fr-FR" dirty="0"/>
          </a:p>
        </p:txBody>
      </p:sp>
      <p:sp>
        <p:nvSpPr>
          <p:cNvPr id="3" name="Espace réservé du contenu 2"/>
          <p:cNvSpPr>
            <a:spLocks noGrp="1"/>
          </p:cNvSpPr>
          <p:nvPr>
            <p:ph idx="1"/>
          </p:nvPr>
        </p:nvSpPr>
        <p:spPr>
          <a:xfrm>
            <a:off x="1097280" y="2262591"/>
            <a:ext cx="10058400" cy="4167705"/>
          </a:xfrm>
        </p:spPr>
        <p:txBody>
          <a:bodyPr>
            <a:normAutofit lnSpcReduction="10000"/>
          </a:bodyPr>
          <a:lstStyle/>
          <a:p>
            <a:pPr algn="just"/>
            <a:r>
              <a:rPr lang="fr-FR" dirty="0"/>
              <a:t>Lorsque la taille de l’entreprise </a:t>
            </a:r>
            <a:r>
              <a:rPr lang="fr-FR" dirty="0" smtClean="0"/>
              <a:t>grandit, le </a:t>
            </a:r>
            <a:r>
              <a:rPr lang="fr-FR" dirty="0" smtClean="0"/>
              <a:t>dirigeant (ou direction générale) </a:t>
            </a:r>
            <a:r>
              <a:rPr lang="fr-FR" dirty="0" smtClean="0"/>
              <a:t>n’a </a:t>
            </a:r>
            <a:r>
              <a:rPr lang="fr-FR" dirty="0"/>
              <a:t>plus nécessairement un accès direct à </a:t>
            </a:r>
            <a:r>
              <a:rPr lang="fr-FR" dirty="0" smtClean="0"/>
              <a:t>l’information pertinente (par exemple sur les caractéristiques des marchés régionaux ou locaux où la firme est implantée et sur leurs évolutions</a:t>
            </a:r>
            <a:r>
              <a:rPr lang="fr-FR" dirty="0" smtClean="0"/>
              <a:t>)</a:t>
            </a:r>
          </a:p>
          <a:p>
            <a:pPr algn="just"/>
            <a:r>
              <a:rPr lang="fr-FR" dirty="0" smtClean="0"/>
              <a:t> </a:t>
            </a:r>
            <a:endParaRPr lang="fr-FR" dirty="0"/>
          </a:p>
          <a:p>
            <a:pPr algn="just"/>
            <a:r>
              <a:rPr lang="fr-FR" dirty="0" smtClean="0"/>
              <a:t>Pour </a:t>
            </a:r>
            <a:r>
              <a:rPr lang="fr-FR" dirty="0"/>
              <a:t>continuer à prendre </a:t>
            </a:r>
            <a:r>
              <a:rPr lang="fr-FR" dirty="0" smtClean="0"/>
              <a:t>des décisions efficaces de façon centralisée, </a:t>
            </a:r>
            <a:r>
              <a:rPr lang="fr-FR" dirty="0" smtClean="0"/>
              <a:t>la direction générale (DG) </a:t>
            </a:r>
            <a:r>
              <a:rPr lang="fr-FR" dirty="0"/>
              <a:t>doit la faire remonter depuis les niveaux hiérarchiques inférieurs, ce qui est coûteux </a:t>
            </a:r>
            <a:r>
              <a:rPr lang="fr-FR" dirty="0" smtClean="0"/>
              <a:t>(</a:t>
            </a:r>
            <a:r>
              <a:rPr lang="fr-FR" b="1" dirty="0" smtClean="0"/>
              <a:t>coûts liés à la remontée d’information</a:t>
            </a:r>
            <a:r>
              <a:rPr lang="fr-FR" dirty="0" smtClean="0"/>
              <a:t>)</a:t>
            </a:r>
          </a:p>
          <a:p>
            <a:pPr algn="just"/>
            <a:endParaRPr lang="fr-FR" dirty="0" smtClean="0"/>
          </a:p>
          <a:p>
            <a:pPr algn="just"/>
            <a:r>
              <a:rPr lang="fr-FR" dirty="0" smtClean="0"/>
              <a:t>Par ailleurs, même si </a:t>
            </a:r>
            <a:r>
              <a:rPr lang="fr-FR" dirty="0" smtClean="0"/>
              <a:t>la DG parvient </a:t>
            </a:r>
            <a:r>
              <a:rPr lang="fr-FR" dirty="0" smtClean="0"/>
              <a:t>à faire </a:t>
            </a:r>
            <a:r>
              <a:rPr lang="fr-FR" dirty="0"/>
              <a:t>remonter toute </a:t>
            </a:r>
            <a:r>
              <a:rPr lang="fr-FR" dirty="0" smtClean="0"/>
              <a:t>les informations, </a:t>
            </a:r>
            <a:r>
              <a:rPr lang="fr-FR" dirty="0"/>
              <a:t>celles-ci deviennent tellement nombreuses et variées </a:t>
            </a:r>
            <a:r>
              <a:rPr lang="fr-FR" dirty="0" smtClean="0"/>
              <a:t>qu’elle </a:t>
            </a:r>
            <a:r>
              <a:rPr lang="fr-FR" dirty="0"/>
              <a:t>n’est plus capable de les </a:t>
            </a:r>
            <a:r>
              <a:rPr lang="fr-FR" dirty="0" smtClean="0"/>
              <a:t>analyser :</a:t>
            </a:r>
          </a:p>
          <a:p>
            <a:pPr lvl="2" algn="just"/>
            <a:r>
              <a:rPr lang="fr-FR" sz="1800" dirty="0"/>
              <a:t>P</a:t>
            </a:r>
            <a:r>
              <a:rPr lang="fr-FR" sz="1800" dirty="0" smtClean="0"/>
              <a:t>ar </a:t>
            </a:r>
            <a:r>
              <a:rPr lang="fr-FR" sz="1800" b="1" dirty="0"/>
              <a:t>manque de </a:t>
            </a:r>
            <a:r>
              <a:rPr lang="fr-FR" sz="1800" b="1" dirty="0" smtClean="0"/>
              <a:t>temps</a:t>
            </a:r>
          </a:p>
          <a:p>
            <a:pPr lvl="2" algn="just"/>
            <a:r>
              <a:rPr lang="fr-FR" sz="1800" dirty="0"/>
              <a:t>P</a:t>
            </a:r>
            <a:r>
              <a:rPr lang="fr-FR" sz="1800" dirty="0" smtClean="0"/>
              <a:t>ar </a:t>
            </a:r>
            <a:r>
              <a:rPr lang="fr-FR" sz="1800" b="1" dirty="0"/>
              <a:t>manque de </a:t>
            </a:r>
            <a:r>
              <a:rPr lang="fr-FR" sz="1800" b="1" dirty="0" smtClean="0"/>
              <a:t>compétences</a:t>
            </a:r>
            <a:endParaRPr lang="fr-FR" sz="1800" dirty="0" smtClean="0"/>
          </a:p>
          <a:p>
            <a:pPr algn="just"/>
            <a:endParaRPr lang="fr-FR" dirty="0" smtClean="0"/>
          </a:p>
          <a:p>
            <a:pPr algn="just"/>
            <a:endParaRPr lang="fr-FR" dirty="0" smtClean="0"/>
          </a:p>
        </p:txBody>
      </p:sp>
    </p:spTree>
    <p:extLst>
      <p:ext uri="{BB962C8B-B14F-4D97-AF65-F5344CB8AC3E}">
        <p14:creationId xmlns:p14="http://schemas.microsoft.com/office/powerpoint/2010/main" val="17447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58906"/>
            <a:ext cx="10058400" cy="833718"/>
          </a:xfrm>
        </p:spPr>
        <p:txBody>
          <a:bodyPr>
            <a:normAutofit fontScale="90000"/>
          </a:bodyPr>
          <a:lstStyle/>
          <a:p>
            <a:pPr algn="ctr"/>
            <a:r>
              <a:rPr lang="fr-FR" dirty="0" smtClean="0"/>
              <a:t>4. </a:t>
            </a:r>
            <a:r>
              <a:rPr lang="fr-FR" dirty="0" smtClean="0"/>
              <a:t>Rationalité limitée, délégation du pouvoir de décision et taille de l’entreprise</a:t>
            </a:r>
            <a:endParaRPr lang="fr-FR" dirty="0"/>
          </a:p>
        </p:txBody>
      </p:sp>
      <p:sp>
        <p:nvSpPr>
          <p:cNvPr id="3" name="Espace réservé du contenu 2"/>
          <p:cNvSpPr>
            <a:spLocks noGrp="1"/>
          </p:cNvSpPr>
          <p:nvPr>
            <p:ph idx="1"/>
          </p:nvPr>
        </p:nvSpPr>
        <p:spPr>
          <a:xfrm>
            <a:off x="1097280" y="2337969"/>
            <a:ext cx="10058400" cy="3773715"/>
          </a:xfrm>
        </p:spPr>
        <p:txBody>
          <a:bodyPr>
            <a:normAutofit fontScale="77500" lnSpcReduction="20000"/>
          </a:bodyPr>
          <a:lstStyle/>
          <a:p>
            <a:pPr algn="just"/>
            <a:r>
              <a:rPr lang="fr-FR" sz="2600" dirty="0"/>
              <a:t>Solution: déléguer le pouvoir de décision pour le confier à ceux qui ont accès à l’information pertinente et/ou à ceux qui sont les plus compétents pour prendre des décisions dans un domaine donné. Cela permet</a:t>
            </a:r>
            <a:r>
              <a:rPr lang="fr-FR" sz="2600" dirty="0" smtClean="0"/>
              <a:t>:</a:t>
            </a:r>
          </a:p>
          <a:p>
            <a:pPr algn="just"/>
            <a:endParaRPr lang="fr-FR" sz="2600" dirty="0"/>
          </a:p>
          <a:p>
            <a:pPr lvl="1" algn="just"/>
            <a:r>
              <a:rPr lang="fr-FR" sz="2300" dirty="0"/>
              <a:t>De réaliser des économies de </a:t>
            </a:r>
            <a:r>
              <a:rPr lang="fr-FR" sz="2300" b="1" dirty="0"/>
              <a:t>coûts de remontée d’information</a:t>
            </a:r>
          </a:p>
          <a:p>
            <a:pPr lvl="1" algn="just"/>
            <a:r>
              <a:rPr lang="fr-FR" sz="2300" dirty="0"/>
              <a:t>De prendre des décisions plus rapidement : lorsque les décisions sont prises de manière centralisée, le délai entre le moment où l’information est transmise au dirigeant et celui où les décisions sont prises peut induire des inefficacités (</a:t>
            </a:r>
            <a:r>
              <a:rPr lang="fr-FR" sz="2300" b="1" dirty="0"/>
              <a:t>coûts liés au retard dans les prises de décision</a:t>
            </a:r>
            <a:r>
              <a:rPr lang="fr-FR" sz="2300" dirty="0"/>
              <a:t>)</a:t>
            </a:r>
          </a:p>
          <a:p>
            <a:pPr lvl="1" algn="just"/>
            <a:r>
              <a:rPr lang="fr-FR" sz="2300" dirty="0"/>
              <a:t>De </a:t>
            </a:r>
            <a:r>
              <a:rPr lang="fr-FR" sz="2300" b="1" dirty="0"/>
              <a:t>minimiser le risque d’erreur </a:t>
            </a:r>
            <a:r>
              <a:rPr lang="fr-FR" sz="2300" dirty="0"/>
              <a:t>dans les prises de décision</a:t>
            </a:r>
          </a:p>
          <a:p>
            <a:pPr algn="just"/>
            <a:endParaRPr lang="fr-FR" sz="2400" dirty="0"/>
          </a:p>
          <a:p>
            <a:pPr algn="just"/>
            <a:r>
              <a:rPr lang="fr-FR" sz="2600" dirty="0" smtClean="0"/>
              <a:t>Par conséquent, l’augmentation de la taille de l’entreprise va de pair avec une spécialisation de plus en plus poussée</a:t>
            </a:r>
            <a:endParaRPr lang="fr-FR" sz="2400" dirty="0" smtClean="0"/>
          </a:p>
          <a:p>
            <a:pPr algn="just"/>
            <a:endParaRPr lang="fr-FR" dirty="0" smtClean="0"/>
          </a:p>
          <a:p>
            <a:pPr algn="just"/>
            <a:endParaRPr lang="fr-FR" dirty="0" smtClean="0"/>
          </a:p>
        </p:txBody>
      </p:sp>
    </p:spTree>
    <p:extLst>
      <p:ext uri="{BB962C8B-B14F-4D97-AF65-F5344CB8AC3E}">
        <p14:creationId xmlns:p14="http://schemas.microsoft.com/office/powerpoint/2010/main" val="4083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58906"/>
            <a:ext cx="10058400" cy="833718"/>
          </a:xfrm>
        </p:spPr>
        <p:txBody>
          <a:bodyPr>
            <a:noAutofit/>
          </a:bodyPr>
          <a:lstStyle/>
          <a:p>
            <a:pPr algn="ctr"/>
            <a:r>
              <a:rPr lang="fr-FR" sz="3600" dirty="0" smtClean="0"/>
              <a:t>4. </a:t>
            </a:r>
            <a:r>
              <a:rPr lang="fr-FR" sz="3600" dirty="0"/>
              <a:t>Rationalité limitée, délégation du pouvoir de décision et taille de l’entreprise: </a:t>
            </a:r>
            <a:r>
              <a:rPr lang="fr-FR" sz="3600" dirty="0" smtClean="0"/>
              <a:t>exemple de Sears </a:t>
            </a:r>
            <a:r>
              <a:rPr lang="fr-FR" sz="3600" dirty="0" err="1" smtClean="0"/>
              <a:t>Roebuck</a:t>
            </a:r>
            <a:endParaRPr lang="fr-FR" sz="3600" dirty="0"/>
          </a:p>
        </p:txBody>
      </p:sp>
      <p:sp>
        <p:nvSpPr>
          <p:cNvPr id="3" name="Espace réservé du contenu 2"/>
          <p:cNvSpPr>
            <a:spLocks noGrp="1"/>
          </p:cNvSpPr>
          <p:nvPr>
            <p:ph idx="1"/>
          </p:nvPr>
        </p:nvSpPr>
        <p:spPr>
          <a:xfrm>
            <a:off x="1097280" y="2097741"/>
            <a:ext cx="10058400" cy="4143401"/>
          </a:xfrm>
        </p:spPr>
        <p:txBody>
          <a:bodyPr>
            <a:normAutofit fontScale="85000" lnSpcReduction="20000"/>
          </a:bodyPr>
          <a:lstStyle/>
          <a:p>
            <a:pPr marL="201168" lvl="1" indent="0" algn="just">
              <a:buNone/>
            </a:pPr>
            <a:r>
              <a:rPr lang="fr-FR" sz="2000" dirty="0" smtClean="0"/>
              <a:t>Avant la première guerre mondiale, Sears </a:t>
            </a:r>
            <a:r>
              <a:rPr lang="fr-FR" sz="2000" dirty="0" err="1" smtClean="0"/>
              <a:t>Roebuck</a:t>
            </a:r>
            <a:r>
              <a:rPr lang="fr-FR" sz="2000" dirty="0" smtClean="0"/>
              <a:t> est une entreprise de vente de biens durables par correspondance (notamment les outils)</a:t>
            </a:r>
          </a:p>
          <a:p>
            <a:pPr marL="201168" lvl="1" indent="0" algn="just">
              <a:buNone/>
            </a:pPr>
            <a:endParaRPr lang="fr-FR" sz="2000" dirty="0"/>
          </a:p>
          <a:p>
            <a:pPr marL="201168" lvl="1" indent="0" algn="just">
              <a:buNone/>
            </a:pPr>
            <a:r>
              <a:rPr lang="fr-FR" sz="2000" dirty="0" smtClean="0"/>
              <a:t>Centralisation très forte </a:t>
            </a:r>
            <a:r>
              <a:rPr lang="mr-IN" sz="2000" dirty="0" smtClean="0"/>
              <a:t>–</a:t>
            </a:r>
            <a:r>
              <a:rPr lang="fr-FR" sz="2000" dirty="0" smtClean="0"/>
              <a:t> Très forte standardisation des produits</a:t>
            </a:r>
          </a:p>
          <a:p>
            <a:pPr marL="201168" lvl="1" indent="0" algn="just">
              <a:buNone/>
            </a:pPr>
            <a:endParaRPr lang="fr-FR" sz="2000" dirty="0"/>
          </a:p>
          <a:p>
            <a:pPr marL="201168" lvl="1" indent="0" algn="just">
              <a:buNone/>
            </a:pPr>
            <a:r>
              <a:rPr lang="fr-FR" sz="2000" dirty="0" smtClean="0"/>
              <a:t>Après la première guerre mondiale, élargissement de sa gamme de produits à des biens de consommation non durables, notamment les vêtements</a:t>
            </a:r>
          </a:p>
          <a:p>
            <a:pPr marL="201168" lvl="1" indent="0" algn="just">
              <a:buNone/>
            </a:pPr>
            <a:endParaRPr lang="fr-FR" sz="2000" dirty="0"/>
          </a:p>
          <a:p>
            <a:pPr marL="201168" lvl="1" indent="0" algn="just">
              <a:buNone/>
            </a:pPr>
            <a:r>
              <a:rPr lang="fr-FR" sz="2000" dirty="0" smtClean="0"/>
              <a:t>Volonté au départ de conserver une organisation centralisée: </a:t>
            </a:r>
          </a:p>
          <a:p>
            <a:pPr lvl="2" algn="just">
              <a:buFont typeface="Arial" charset="0"/>
              <a:buChar char="•"/>
            </a:pPr>
            <a:r>
              <a:rPr lang="fr-FR" sz="2000" dirty="0"/>
              <a:t>C</a:t>
            </a:r>
            <a:r>
              <a:rPr lang="fr-FR" sz="2000" dirty="0" smtClean="0"/>
              <a:t>entralisation des achats pour offrir à tous les magasins de vêtements du groupe la même gamme de produits standardisés</a:t>
            </a:r>
          </a:p>
          <a:p>
            <a:pPr lvl="2" algn="just">
              <a:buFont typeface="Arial" charset="0"/>
              <a:buChar char="•"/>
            </a:pPr>
            <a:r>
              <a:rPr lang="fr-FR" sz="2000" dirty="0" smtClean="0"/>
              <a:t>Important volume de commandes permettant de négocier des prix particulièrement favorables auprès des fournisseurs</a:t>
            </a:r>
          </a:p>
          <a:p>
            <a:pPr lvl="1" algn="just">
              <a:buFont typeface="Arial" charset="0"/>
              <a:buChar char="•"/>
            </a:pPr>
            <a:endParaRPr lang="fr-FR" sz="2000" dirty="0"/>
          </a:p>
          <a:p>
            <a:pPr marL="201168" lvl="1" indent="0" algn="just">
              <a:buNone/>
            </a:pPr>
            <a:r>
              <a:rPr lang="fr-FR" sz="2000" dirty="0" smtClean="0"/>
              <a:t>Problème: les goûts/besoins des consommateurs varie énormément d’une région à l’autre du pays, ce qui est incompatible avec une politique de standardisation des gammes de vêtements. </a:t>
            </a:r>
            <a:r>
              <a:rPr lang="fr-FR" sz="2000" i="1" dirty="0" smtClean="0"/>
              <a:t>Exemple: en hiver, les manteaux se vendent bien dans les États froids du nord, mais pas en Floride ou au Texas</a:t>
            </a:r>
          </a:p>
          <a:p>
            <a:pPr marL="201168" lvl="1" indent="0" algn="just">
              <a:buNone/>
            </a:pPr>
            <a:endParaRPr lang="fr-FR" sz="1600" dirty="0" smtClean="0"/>
          </a:p>
          <a:p>
            <a:pPr marL="201168" lvl="1" indent="0" algn="just">
              <a:buNone/>
            </a:pPr>
            <a:endParaRPr lang="fr-FR" sz="1600" dirty="0"/>
          </a:p>
          <a:p>
            <a:pPr marL="201168" lvl="1" indent="0" algn="just">
              <a:buNone/>
            </a:pPr>
            <a:endParaRPr lang="fr-FR" sz="1600" dirty="0"/>
          </a:p>
          <a:p>
            <a:pPr algn="just"/>
            <a:endParaRPr lang="fr-FR" dirty="0"/>
          </a:p>
          <a:p>
            <a:pPr algn="just"/>
            <a:endParaRPr lang="fr-FR" dirty="0" smtClean="0"/>
          </a:p>
          <a:p>
            <a:pPr algn="just"/>
            <a:endParaRPr lang="fr-FR" dirty="0" smtClean="0"/>
          </a:p>
        </p:txBody>
      </p:sp>
    </p:spTree>
    <p:extLst>
      <p:ext uri="{BB962C8B-B14F-4D97-AF65-F5344CB8AC3E}">
        <p14:creationId xmlns:p14="http://schemas.microsoft.com/office/powerpoint/2010/main" val="9581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58906"/>
            <a:ext cx="10058400" cy="833718"/>
          </a:xfrm>
        </p:spPr>
        <p:txBody>
          <a:bodyPr>
            <a:noAutofit/>
          </a:bodyPr>
          <a:lstStyle/>
          <a:p>
            <a:pPr algn="ctr"/>
            <a:r>
              <a:rPr lang="fr-FR" sz="3600" dirty="0" smtClean="0"/>
              <a:t>4. </a:t>
            </a:r>
            <a:r>
              <a:rPr lang="fr-FR" sz="3600" dirty="0"/>
              <a:t>Rationalité limitée, délégation du pouvoir de décision et taille de l’entreprise: </a:t>
            </a:r>
            <a:r>
              <a:rPr lang="fr-FR" sz="3600" dirty="0" smtClean="0"/>
              <a:t>exemple de Sears </a:t>
            </a:r>
            <a:r>
              <a:rPr lang="fr-FR" sz="3600" dirty="0" err="1" smtClean="0"/>
              <a:t>Roebuck</a:t>
            </a:r>
            <a:endParaRPr lang="fr-FR" sz="3600" dirty="0"/>
          </a:p>
        </p:txBody>
      </p:sp>
      <p:sp>
        <p:nvSpPr>
          <p:cNvPr id="3" name="Espace réservé du contenu 2"/>
          <p:cNvSpPr>
            <a:spLocks noGrp="1"/>
          </p:cNvSpPr>
          <p:nvPr>
            <p:ph idx="1"/>
          </p:nvPr>
        </p:nvSpPr>
        <p:spPr>
          <a:xfrm>
            <a:off x="1097280" y="2568389"/>
            <a:ext cx="10058400" cy="2221325"/>
          </a:xfrm>
        </p:spPr>
        <p:txBody>
          <a:bodyPr>
            <a:normAutofit/>
          </a:bodyPr>
          <a:lstStyle/>
          <a:p>
            <a:pPr marL="201168" lvl="1" indent="0" algn="just">
              <a:buNone/>
            </a:pPr>
            <a:r>
              <a:rPr lang="fr-FR" sz="2400" dirty="0" smtClean="0"/>
              <a:t>Le siège n’ayant pas le temps de se préoccuper des conditions locales, Sears décide de réorganiser ses activités:</a:t>
            </a:r>
          </a:p>
          <a:p>
            <a:pPr lvl="1" algn="just">
              <a:buFont typeface="Arial" charset="0"/>
              <a:buChar char="•"/>
            </a:pPr>
            <a:r>
              <a:rPr lang="fr-FR" sz="2000" dirty="0"/>
              <a:t>E</a:t>
            </a:r>
            <a:r>
              <a:rPr lang="fr-FR" sz="2000" dirty="0" smtClean="0"/>
              <a:t>n constituant des divisions régionales</a:t>
            </a:r>
          </a:p>
          <a:p>
            <a:pPr lvl="1" algn="just">
              <a:buFont typeface="Arial" charset="0"/>
              <a:buChar char="•"/>
            </a:pPr>
            <a:r>
              <a:rPr lang="fr-FR" sz="2000" dirty="0"/>
              <a:t>E</a:t>
            </a:r>
            <a:r>
              <a:rPr lang="fr-FR" sz="2000" dirty="0" smtClean="0"/>
              <a:t>n donnant aux dirigeants de chaque division le pouvoir de décision sur les gammes de vêtements à commercialiser dans leur région, pour mieux répondre aux besoins locaux et régionaux</a:t>
            </a:r>
            <a:endParaRPr lang="fr-FR" sz="2000" dirty="0"/>
          </a:p>
          <a:p>
            <a:pPr marL="201168" lvl="1" indent="0" algn="just">
              <a:buNone/>
            </a:pPr>
            <a:endParaRPr lang="fr-FR" sz="2000" dirty="0"/>
          </a:p>
          <a:p>
            <a:pPr algn="just"/>
            <a:endParaRPr lang="fr-FR" dirty="0"/>
          </a:p>
          <a:p>
            <a:pPr algn="just"/>
            <a:endParaRPr lang="fr-FR" dirty="0" smtClean="0"/>
          </a:p>
          <a:p>
            <a:pPr algn="just"/>
            <a:endParaRPr lang="fr-FR" dirty="0" smtClean="0"/>
          </a:p>
        </p:txBody>
      </p:sp>
    </p:spTree>
    <p:extLst>
      <p:ext uri="{BB962C8B-B14F-4D97-AF65-F5344CB8AC3E}">
        <p14:creationId xmlns:p14="http://schemas.microsoft.com/office/powerpoint/2010/main" val="430774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49624"/>
            <a:ext cx="10058400" cy="970878"/>
          </a:xfrm>
        </p:spPr>
        <p:txBody>
          <a:bodyPr/>
          <a:lstStyle/>
          <a:p>
            <a:pPr algn="ctr"/>
            <a:r>
              <a:rPr lang="fr-FR" dirty="0" smtClean="0"/>
              <a:t>Pour résumer</a:t>
            </a:r>
            <a:endParaRPr lang="fr-FR" dirty="0"/>
          </a:p>
        </p:txBody>
      </p:sp>
      <p:sp>
        <p:nvSpPr>
          <p:cNvPr id="3" name="Espace réservé du contenu 2"/>
          <p:cNvSpPr>
            <a:spLocks noGrp="1"/>
          </p:cNvSpPr>
          <p:nvPr>
            <p:ph idx="1"/>
          </p:nvPr>
        </p:nvSpPr>
        <p:spPr>
          <a:xfrm>
            <a:off x="1097280" y="2706345"/>
            <a:ext cx="10058400" cy="1986680"/>
          </a:xfrm>
        </p:spPr>
        <p:txBody>
          <a:bodyPr>
            <a:normAutofit/>
          </a:bodyPr>
          <a:lstStyle/>
          <a:p>
            <a:pPr algn="just"/>
            <a:r>
              <a:rPr lang="fr-FR" sz="2400" dirty="0" smtClean="0"/>
              <a:t>La centralisation du pouvoir de décision (supervision directe par la hiérarchie) se justifie dans certains contextes, notamment:</a:t>
            </a:r>
          </a:p>
          <a:p>
            <a:pPr lvl="1" algn="just">
              <a:buFont typeface="Arial" charset="0"/>
              <a:buChar char="•"/>
            </a:pPr>
            <a:r>
              <a:rPr lang="fr-FR" sz="2000" dirty="0" smtClean="0"/>
              <a:t>Lorsqu’on ne peut pas s’attendre à ce que les agents (ou unités) qui se situent en aval se coordonnent spontanément entre eux, ou lorsque c’est difficile pour eux de se coordonner, quand bien même ils ont la volonté de le faire</a:t>
            </a:r>
          </a:p>
          <a:p>
            <a:pPr lvl="1" algn="just">
              <a:buFont typeface="Arial" charset="0"/>
              <a:buChar char="•"/>
            </a:pPr>
            <a:endParaRPr lang="fr-FR" dirty="0" smtClean="0"/>
          </a:p>
          <a:p>
            <a:pPr lvl="1" algn="just">
              <a:buFont typeface="Arial" charset="0"/>
              <a:buChar char="•"/>
            </a:pPr>
            <a:endParaRPr lang="fr-FR" dirty="0" smtClean="0"/>
          </a:p>
          <a:p>
            <a:pPr lvl="1" algn="just">
              <a:buFont typeface="Arial" charset="0"/>
              <a:buChar char="•"/>
            </a:pPr>
            <a:endParaRPr lang="fr-FR" dirty="0" smtClean="0"/>
          </a:p>
          <a:p>
            <a:pPr lvl="1" algn="just">
              <a:buFont typeface="Arial" charset="0"/>
              <a:buChar char="•"/>
            </a:pPr>
            <a:endParaRPr lang="fr-FR" dirty="0" smtClean="0"/>
          </a:p>
          <a:p>
            <a:endParaRPr lang="fr-FR" dirty="0"/>
          </a:p>
        </p:txBody>
      </p:sp>
    </p:spTree>
    <p:extLst>
      <p:ext uri="{BB962C8B-B14F-4D97-AF65-F5344CB8AC3E}">
        <p14:creationId xmlns:p14="http://schemas.microsoft.com/office/powerpoint/2010/main" val="2011778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16859"/>
            <a:ext cx="10058400" cy="917089"/>
          </a:xfrm>
        </p:spPr>
        <p:txBody>
          <a:bodyPr/>
          <a:lstStyle/>
          <a:p>
            <a:pPr algn="ctr"/>
            <a:r>
              <a:rPr lang="fr-FR" dirty="0" smtClean="0"/>
              <a:t>Bibliographie</a:t>
            </a:r>
            <a:endParaRPr lang="fr-FR" dirty="0"/>
          </a:p>
        </p:txBody>
      </p:sp>
      <p:sp>
        <p:nvSpPr>
          <p:cNvPr id="3" name="Espace réservé du contenu 2"/>
          <p:cNvSpPr>
            <a:spLocks noGrp="1"/>
          </p:cNvSpPr>
          <p:nvPr>
            <p:ph idx="1"/>
          </p:nvPr>
        </p:nvSpPr>
        <p:spPr>
          <a:xfrm>
            <a:off x="1097280" y="2020545"/>
            <a:ext cx="10058400" cy="4017184"/>
          </a:xfrm>
        </p:spPr>
        <p:txBody>
          <a:bodyPr>
            <a:normAutofit fontScale="92500" lnSpcReduction="20000"/>
          </a:bodyPr>
          <a:lstStyle/>
          <a:p>
            <a:r>
              <a:rPr lang="fr-FR" dirty="0" smtClean="0"/>
              <a:t>RÉFÉRENCE PRINCIPALE</a:t>
            </a:r>
          </a:p>
          <a:p>
            <a:r>
              <a:rPr lang="fr-FR" b="1" dirty="0" err="1" smtClean="0"/>
              <a:t>Milgrom</a:t>
            </a:r>
            <a:r>
              <a:rPr lang="fr-FR" b="1" dirty="0" smtClean="0"/>
              <a:t> P. et Roberts J. [1997]</a:t>
            </a:r>
            <a:r>
              <a:rPr lang="fr-FR" dirty="0" smtClean="0"/>
              <a:t>, </a:t>
            </a:r>
            <a:r>
              <a:rPr lang="fr-FR" i="1" dirty="0" smtClean="0"/>
              <a:t>Economie, organisation et management</a:t>
            </a:r>
            <a:r>
              <a:rPr lang="fr-FR" dirty="0" smtClean="0"/>
              <a:t>, De Boeck.</a:t>
            </a:r>
          </a:p>
          <a:p>
            <a:endParaRPr lang="fr-FR" dirty="0" smtClean="0"/>
          </a:p>
          <a:p>
            <a:r>
              <a:rPr lang="fr-FR" dirty="0" smtClean="0"/>
              <a:t>AUTRES RÉFÉRENCES</a:t>
            </a:r>
            <a:endParaRPr lang="fr-FR" b="1" dirty="0" smtClean="0"/>
          </a:p>
          <a:p>
            <a:pPr algn="just"/>
            <a:r>
              <a:rPr lang="fr-FR" b="1" dirty="0" err="1" smtClean="0"/>
              <a:t>Baumol</a:t>
            </a:r>
            <a:r>
              <a:rPr lang="fr-FR" b="1" dirty="0" smtClean="0"/>
              <a:t> W. [1959]</a:t>
            </a:r>
            <a:r>
              <a:rPr lang="fr-FR" dirty="0" smtClean="0"/>
              <a:t>, </a:t>
            </a:r>
            <a:r>
              <a:rPr lang="fr-FR" i="1" dirty="0" smtClean="0"/>
              <a:t>Business </a:t>
            </a:r>
            <a:r>
              <a:rPr lang="fr-FR" i="1" dirty="0" err="1"/>
              <a:t>Behavior</a:t>
            </a:r>
            <a:r>
              <a:rPr lang="fr-FR" i="1" dirty="0"/>
              <a:t>, Value and </a:t>
            </a:r>
            <a:r>
              <a:rPr lang="fr-FR" i="1" dirty="0" err="1"/>
              <a:t>Growth</a:t>
            </a:r>
            <a:r>
              <a:rPr lang="fr-FR" dirty="0"/>
              <a:t>, </a:t>
            </a:r>
            <a:r>
              <a:rPr lang="fr-FR" dirty="0" err="1"/>
              <a:t>ed</a:t>
            </a:r>
            <a:r>
              <a:rPr lang="fr-FR" dirty="0"/>
              <a:t>. Macmillan</a:t>
            </a:r>
            <a:endParaRPr lang="fr-FR" dirty="0" smtClean="0"/>
          </a:p>
          <a:p>
            <a:pPr algn="just"/>
            <a:r>
              <a:rPr lang="fr-FR" b="1" dirty="0" smtClean="0"/>
              <a:t>Berle </a:t>
            </a:r>
            <a:r>
              <a:rPr lang="fr-FR" b="1" dirty="0"/>
              <a:t>A. et </a:t>
            </a:r>
            <a:r>
              <a:rPr lang="fr-FR" b="1" dirty="0" err="1"/>
              <a:t>Means</a:t>
            </a:r>
            <a:r>
              <a:rPr lang="fr-FR" b="1" dirty="0"/>
              <a:t> G. </a:t>
            </a:r>
            <a:r>
              <a:rPr lang="fr-FR" b="1" dirty="0" smtClean="0"/>
              <a:t>[1932]</a:t>
            </a:r>
            <a:r>
              <a:rPr lang="fr-FR" dirty="0" smtClean="0"/>
              <a:t>, </a:t>
            </a:r>
            <a:r>
              <a:rPr lang="fr-FR" i="1" dirty="0"/>
              <a:t>The Modern Corporation and </a:t>
            </a:r>
            <a:r>
              <a:rPr lang="fr-FR" i="1" dirty="0" err="1"/>
              <a:t>Private</a:t>
            </a:r>
            <a:r>
              <a:rPr lang="fr-FR" i="1" dirty="0"/>
              <a:t> </a:t>
            </a:r>
            <a:r>
              <a:rPr lang="fr-FR" i="1" dirty="0" err="1"/>
              <a:t>Property</a:t>
            </a:r>
            <a:r>
              <a:rPr lang="fr-FR" dirty="0"/>
              <a:t>, Transactions </a:t>
            </a:r>
            <a:r>
              <a:rPr lang="fr-FR" dirty="0" smtClean="0"/>
              <a:t>Publisher</a:t>
            </a:r>
          </a:p>
          <a:p>
            <a:pPr algn="just"/>
            <a:r>
              <a:rPr lang="fr-FR" b="1" dirty="0" smtClean="0"/>
              <a:t>Charreaux G. [2011]</a:t>
            </a:r>
            <a:r>
              <a:rPr lang="fr-FR" dirty="0" smtClean="0"/>
              <a:t>, « Quelle théorie pour la gouvernance ? De la gouvernance actionnariale à la gouvernance cognitive et comportementale », </a:t>
            </a:r>
            <a:r>
              <a:rPr lang="fr-FR" dirty="0" err="1" smtClean="0">
                <a:solidFill>
                  <a:schemeClr val="tx1">
                    <a:lumMod val="95000"/>
                    <a:lumOff val="5000"/>
                  </a:schemeClr>
                </a:solidFill>
              </a:rPr>
              <a:t>Working</a:t>
            </a:r>
            <a:r>
              <a:rPr lang="fr-FR" dirty="0" smtClean="0">
                <a:solidFill>
                  <a:schemeClr val="tx1">
                    <a:lumMod val="95000"/>
                    <a:lumOff val="5000"/>
                  </a:schemeClr>
                </a:solidFill>
              </a:rPr>
              <a:t> </a:t>
            </a:r>
            <a:r>
              <a:rPr lang="fr-FR" dirty="0" err="1" smtClean="0">
                <a:solidFill>
                  <a:schemeClr val="tx1">
                    <a:lumMod val="95000"/>
                    <a:lumOff val="5000"/>
                  </a:schemeClr>
                </a:solidFill>
              </a:rPr>
              <a:t>Papers</a:t>
            </a:r>
            <a:r>
              <a:rPr lang="fr-FR" dirty="0" smtClean="0">
                <a:solidFill>
                  <a:schemeClr val="tx1">
                    <a:lumMod val="95000"/>
                    <a:lumOff val="5000"/>
                  </a:schemeClr>
                </a:solidFill>
              </a:rPr>
              <a:t> CREGO </a:t>
            </a:r>
            <a:r>
              <a:rPr lang="fr-FR" dirty="0" smtClean="0"/>
              <a:t>1110402</a:t>
            </a:r>
            <a:r>
              <a:rPr lang="fr-FR" dirty="0"/>
              <a:t>, Université de Bourgogne - CREGO EA7317 Centre de recherches en gestion des organisations. </a:t>
            </a:r>
            <a:endParaRPr lang="fr-FR" dirty="0" smtClean="0"/>
          </a:p>
          <a:p>
            <a:pPr algn="just"/>
            <a:r>
              <a:rPr lang="fr-FR" b="1" dirty="0" err="1"/>
              <a:t>Coase</a:t>
            </a:r>
            <a:r>
              <a:rPr lang="fr-FR" b="1" dirty="0"/>
              <a:t> [1937]</a:t>
            </a:r>
            <a:r>
              <a:rPr lang="fr-FR" dirty="0"/>
              <a:t>, « The nature of the </a:t>
            </a:r>
            <a:r>
              <a:rPr lang="fr-FR" dirty="0" err="1"/>
              <a:t>firm</a:t>
            </a:r>
            <a:r>
              <a:rPr lang="fr-FR" i="1" dirty="0"/>
              <a:t> »</a:t>
            </a:r>
            <a:r>
              <a:rPr lang="fr-FR" dirty="0"/>
              <a:t>, </a:t>
            </a:r>
            <a:r>
              <a:rPr lang="fr-FR" i="1" dirty="0" err="1"/>
              <a:t>Economica</a:t>
            </a:r>
            <a:r>
              <a:rPr lang="fr-FR" dirty="0"/>
              <a:t>, 4(16), p. 386-405</a:t>
            </a:r>
          </a:p>
          <a:p>
            <a:pPr algn="just"/>
            <a:r>
              <a:rPr lang="fr-FR" b="1" dirty="0"/>
              <a:t>Fayol [1916]</a:t>
            </a:r>
            <a:r>
              <a:rPr lang="fr-FR" dirty="0"/>
              <a:t>, </a:t>
            </a:r>
            <a:r>
              <a:rPr lang="fr-FR" i="1" dirty="0"/>
              <a:t>Administration industrielle et générale</a:t>
            </a:r>
            <a:r>
              <a:rPr lang="fr-FR" dirty="0"/>
              <a:t>, </a:t>
            </a:r>
            <a:r>
              <a:rPr lang="fr-FR" dirty="0" err="1"/>
              <a:t>Dunod</a:t>
            </a:r>
            <a:endParaRPr lang="fr-FR" dirty="0"/>
          </a:p>
          <a:p>
            <a:endParaRPr lang="fr-FR" b="1" dirty="0" smtClean="0"/>
          </a:p>
        </p:txBody>
      </p:sp>
    </p:spTree>
    <p:extLst>
      <p:ext uri="{BB962C8B-B14F-4D97-AF65-F5344CB8AC3E}">
        <p14:creationId xmlns:p14="http://schemas.microsoft.com/office/powerpoint/2010/main" val="1859382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49624"/>
            <a:ext cx="10058400" cy="970878"/>
          </a:xfrm>
        </p:spPr>
        <p:txBody>
          <a:bodyPr/>
          <a:lstStyle/>
          <a:p>
            <a:pPr algn="ctr"/>
            <a:r>
              <a:rPr lang="fr-FR" dirty="0" smtClean="0"/>
              <a:t>Pour résumer</a:t>
            </a:r>
            <a:endParaRPr lang="fr-FR" dirty="0"/>
          </a:p>
        </p:txBody>
      </p:sp>
      <p:sp>
        <p:nvSpPr>
          <p:cNvPr id="3" name="Espace réservé du contenu 2"/>
          <p:cNvSpPr>
            <a:spLocks noGrp="1"/>
          </p:cNvSpPr>
          <p:nvPr>
            <p:ph idx="1"/>
          </p:nvPr>
        </p:nvSpPr>
        <p:spPr>
          <a:xfrm>
            <a:off x="1097280" y="2329827"/>
            <a:ext cx="10058400" cy="3412067"/>
          </a:xfrm>
        </p:spPr>
        <p:txBody>
          <a:bodyPr>
            <a:normAutofit/>
          </a:bodyPr>
          <a:lstStyle/>
          <a:p>
            <a:pPr marL="0" indent="0" algn="just">
              <a:buNone/>
            </a:pPr>
            <a:r>
              <a:rPr lang="fr-FR" dirty="0"/>
              <a:t>La décentralisation du pouvoir de décision se justifie en revanche dans d’autres contextes, notamment:</a:t>
            </a:r>
          </a:p>
          <a:p>
            <a:pPr lvl="1" algn="just">
              <a:buFont typeface="Arial" charset="0"/>
              <a:buChar char="•"/>
            </a:pPr>
            <a:r>
              <a:rPr lang="fr-FR" dirty="0"/>
              <a:t>Lorsque les agents (ou unités) qui se situent en aval sont naturellement enclins à se coordonner entre eux sans intervention hiérarchique, et que cette coordination n’est pas coûteuse à mettre en place</a:t>
            </a:r>
          </a:p>
          <a:p>
            <a:pPr lvl="1" algn="just">
              <a:buFont typeface="Arial" charset="0"/>
              <a:buChar char="•"/>
            </a:pPr>
            <a:r>
              <a:rPr lang="fr-FR" dirty="0"/>
              <a:t>Lorsque les agents (ou unités) qui se situent en aval disposent de l’information pertinente (économie de coûts de transferts de l’information)</a:t>
            </a:r>
          </a:p>
          <a:p>
            <a:pPr lvl="1" algn="just">
              <a:buFont typeface="Arial" charset="0"/>
              <a:buChar char="•"/>
            </a:pPr>
            <a:r>
              <a:rPr lang="fr-FR" dirty="0"/>
              <a:t>Lorsque le volume d’informations à traiter par la hiérarchie devient trop important (coûts liés aux retards dans les prises de décision)</a:t>
            </a:r>
          </a:p>
          <a:p>
            <a:pPr lvl="1" algn="just">
              <a:buFont typeface="Arial" charset="0"/>
              <a:buChar char="•"/>
            </a:pPr>
            <a:r>
              <a:rPr lang="fr-FR" dirty="0"/>
              <a:t>Lorsque la hiérarchie ne dispose pas des compétences pour analyser et traiter l’information (coûts liés aux erreurs dans les prises de décision)</a:t>
            </a:r>
          </a:p>
          <a:p>
            <a:pPr lvl="1" algn="just">
              <a:buFont typeface="Arial" charset="0"/>
              <a:buChar char="•"/>
            </a:pPr>
            <a:endParaRPr lang="fr-FR" dirty="0" smtClean="0"/>
          </a:p>
          <a:p>
            <a:pPr lvl="1" algn="just">
              <a:buFont typeface="Arial" charset="0"/>
              <a:buChar char="•"/>
            </a:pPr>
            <a:endParaRPr lang="fr-FR" dirty="0" smtClean="0"/>
          </a:p>
          <a:p>
            <a:pPr lvl="1" algn="just">
              <a:buFont typeface="Arial" charset="0"/>
              <a:buChar char="•"/>
            </a:pPr>
            <a:endParaRPr lang="fr-FR" dirty="0" smtClean="0"/>
          </a:p>
          <a:p>
            <a:pPr lvl="1" algn="just">
              <a:buFont typeface="Arial" charset="0"/>
              <a:buChar char="•"/>
            </a:pPr>
            <a:endParaRPr lang="fr-FR" dirty="0" smtClean="0"/>
          </a:p>
          <a:p>
            <a:endParaRPr lang="fr-FR" dirty="0"/>
          </a:p>
        </p:txBody>
      </p:sp>
    </p:spTree>
    <p:extLst>
      <p:ext uri="{BB962C8B-B14F-4D97-AF65-F5344CB8AC3E}">
        <p14:creationId xmlns:p14="http://schemas.microsoft.com/office/powerpoint/2010/main" val="16970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9709" y="1734671"/>
            <a:ext cx="10058400" cy="1864300"/>
          </a:xfrm>
        </p:spPr>
        <p:txBody>
          <a:bodyPr>
            <a:normAutofit/>
          </a:bodyPr>
          <a:lstStyle/>
          <a:p>
            <a:pPr algn="ctr"/>
            <a:r>
              <a:rPr lang="fr-FR" sz="5400" dirty="0" smtClean="0"/>
              <a:t>II. Théorie de l’Agence et allocation du pouvoir de décision</a:t>
            </a:r>
            <a:endParaRPr lang="fr-FR" sz="5400" dirty="0"/>
          </a:p>
        </p:txBody>
      </p:sp>
    </p:spTree>
    <p:extLst>
      <p:ext uri="{BB962C8B-B14F-4D97-AF65-F5344CB8AC3E}">
        <p14:creationId xmlns:p14="http://schemas.microsoft.com/office/powerpoint/2010/main" val="740430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36178"/>
            <a:ext cx="10058400" cy="914400"/>
          </a:xfrm>
        </p:spPr>
        <p:txBody>
          <a:bodyPr/>
          <a:lstStyle/>
          <a:p>
            <a:pPr algn="ctr"/>
            <a:r>
              <a:rPr lang="fr-FR" dirty="0" smtClean="0"/>
              <a:t>Introduction : le cadre d’analyse</a:t>
            </a:r>
            <a:endParaRPr lang="fr-FR" dirty="0"/>
          </a:p>
        </p:txBody>
      </p:sp>
      <p:sp>
        <p:nvSpPr>
          <p:cNvPr id="3" name="Espace réservé du contenu 2"/>
          <p:cNvSpPr>
            <a:spLocks noGrp="1"/>
          </p:cNvSpPr>
          <p:nvPr>
            <p:ph idx="1"/>
          </p:nvPr>
        </p:nvSpPr>
        <p:spPr>
          <a:xfrm>
            <a:off x="1097280" y="2060886"/>
            <a:ext cx="10058400" cy="4133438"/>
          </a:xfrm>
        </p:spPr>
        <p:txBody>
          <a:bodyPr>
            <a:normAutofit fontScale="92500" lnSpcReduction="20000"/>
          </a:bodyPr>
          <a:lstStyle/>
          <a:p>
            <a:pPr algn="just"/>
            <a:r>
              <a:rPr lang="fr-FR" dirty="0" smtClean="0"/>
              <a:t>La théorie de l’Agence se divise en deux courants :</a:t>
            </a:r>
          </a:p>
          <a:p>
            <a:pPr algn="just"/>
            <a:endParaRPr lang="fr-FR" dirty="0"/>
          </a:p>
          <a:p>
            <a:pPr lvl="1" algn="just">
              <a:buFont typeface="Arial" charset="0"/>
              <a:buChar char="•"/>
            </a:pPr>
            <a:r>
              <a:rPr lang="fr-FR" dirty="0" smtClean="0"/>
              <a:t>La théorie positive de l’Agence (Berle et </a:t>
            </a:r>
            <a:r>
              <a:rPr lang="fr-FR" dirty="0" err="1" smtClean="0"/>
              <a:t>Means</a:t>
            </a:r>
            <a:r>
              <a:rPr lang="fr-FR" dirty="0" smtClean="0"/>
              <a:t> [1932], Jensen et </a:t>
            </a:r>
            <a:r>
              <a:rPr lang="fr-FR" dirty="0" err="1" smtClean="0"/>
              <a:t>Mecking</a:t>
            </a:r>
            <a:r>
              <a:rPr lang="fr-FR" dirty="0" smtClean="0"/>
              <a:t> [1976]) a pour objectif d’offrir une grille d’analyse permettant de comprendre l’incidence de la structure organisationnelle sur les performances de l’entreprise</a:t>
            </a:r>
          </a:p>
          <a:p>
            <a:pPr lvl="1" algn="just">
              <a:buFont typeface="Arial" charset="0"/>
              <a:buChar char="•"/>
            </a:pPr>
            <a:endParaRPr lang="fr-FR" dirty="0"/>
          </a:p>
          <a:p>
            <a:pPr lvl="1" algn="just">
              <a:buFont typeface="Arial" charset="0"/>
              <a:buChar char="•"/>
            </a:pPr>
            <a:r>
              <a:rPr lang="fr-FR" dirty="0" smtClean="0"/>
              <a:t>La théorie normative de l’Agence, quant à elle, étudie spécifiquement les contrats bilatéraux instaurés entre deux parties appelées respectivement « </a:t>
            </a:r>
            <a:r>
              <a:rPr lang="fr-FR" b="1" dirty="0" smtClean="0"/>
              <a:t>Principal »</a:t>
            </a:r>
            <a:r>
              <a:rPr lang="fr-FR" dirty="0" smtClean="0"/>
              <a:t> et « </a:t>
            </a:r>
            <a:r>
              <a:rPr lang="fr-FR" b="1" dirty="0" smtClean="0"/>
              <a:t>Agent »</a:t>
            </a:r>
            <a:r>
              <a:rPr lang="fr-FR" dirty="0" smtClean="0"/>
              <a:t> en se plaçant du point de vue du Principal. Plus précisément, pour la théorie normative de l’Agence, l’objectif est de conduire l’Agent à adopter un comportement qui maximise le bien-être (ou surplus) du Principal</a:t>
            </a:r>
          </a:p>
          <a:p>
            <a:pPr lvl="2" algn="just">
              <a:buFont typeface="Arial" charset="0"/>
              <a:buChar char="•"/>
            </a:pPr>
            <a:r>
              <a:rPr lang="fr-FR" sz="1700" dirty="0" smtClean="0"/>
              <a:t>Exemple : si le Principal est un actionnaire et l’Agent un manager, la théorie normative de l’Agence se place du point de vue de l’actionnaire et cherche à déterminer comment orienter les actions du manager de façon à ce que ce dernier maximise le bien-être de l’actionnaire</a:t>
            </a:r>
          </a:p>
          <a:p>
            <a:pPr algn="just">
              <a:buFont typeface="Arial" charset="0"/>
              <a:buChar char="•"/>
            </a:pPr>
            <a:endParaRPr lang="fr-FR" sz="1700" b="1" dirty="0"/>
          </a:p>
          <a:p>
            <a:pPr marL="0" indent="0" algn="just">
              <a:buNone/>
            </a:pPr>
            <a:r>
              <a:rPr lang="fr-FR" dirty="0" smtClean="0"/>
              <a:t>Dans cette présentation, on adoptera un point de vue normatif, même si nous ferons appel à certaines notions développées par la théorie positive de l’agence (notamment les notions de relation d’agence, coût d’agence. Cf. </a:t>
            </a:r>
            <a:r>
              <a:rPr lang="fr-FR" i="1" dirty="0" smtClean="0"/>
              <a:t>infra</a:t>
            </a:r>
            <a:r>
              <a:rPr lang="fr-FR" dirty="0" smtClean="0"/>
              <a:t>)</a:t>
            </a:r>
            <a:endParaRPr lang="fr-FR" dirty="0"/>
          </a:p>
          <a:p>
            <a:pPr algn="just"/>
            <a:endParaRPr lang="fr-FR" b="1" dirty="0"/>
          </a:p>
        </p:txBody>
      </p:sp>
    </p:spTree>
    <p:extLst>
      <p:ext uri="{BB962C8B-B14F-4D97-AF65-F5344CB8AC3E}">
        <p14:creationId xmlns:p14="http://schemas.microsoft.com/office/powerpoint/2010/main" val="14489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03413"/>
            <a:ext cx="10058400" cy="914400"/>
          </a:xfrm>
        </p:spPr>
        <p:txBody>
          <a:bodyPr/>
          <a:lstStyle/>
          <a:p>
            <a:pPr algn="ctr"/>
            <a:r>
              <a:rPr lang="fr-FR" dirty="0" smtClean="0"/>
              <a:t>Introduction : le cadre d’analyse</a:t>
            </a:r>
            <a:endParaRPr lang="fr-FR" dirty="0"/>
          </a:p>
        </p:txBody>
      </p:sp>
      <p:sp>
        <p:nvSpPr>
          <p:cNvPr id="3" name="Espace réservé du contenu 2"/>
          <p:cNvSpPr>
            <a:spLocks noGrp="1"/>
          </p:cNvSpPr>
          <p:nvPr>
            <p:ph idx="1"/>
          </p:nvPr>
        </p:nvSpPr>
        <p:spPr>
          <a:xfrm>
            <a:off x="1097280" y="2195357"/>
            <a:ext cx="10058400" cy="3869266"/>
          </a:xfrm>
        </p:spPr>
        <p:txBody>
          <a:bodyPr>
            <a:normAutofit fontScale="92500" lnSpcReduction="20000"/>
          </a:bodyPr>
          <a:lstStyle/>
          <a:p>
            <a:pPr algn="just"/>
            <a:r>
              <a:rPr lang="fr-FR" dirty="0" smtClean="0"/>
              <a:t>La théorie de l’Agence offre un cadre d’analyse intéressant pour comprendre certains enjeux importants relatifs à la délégation du pouvoir de décision</a:t>
            </a:r>
          </a:p>
          <a:p>
            <a:pPr algn="just"/>
            <a:endParaRPr lang="fr-FR" dirty="0"/>
          </a:p>
          <a:p>
            <a:pPr algn="just"/>
            <a:r>
              <a:rPr lang="fr-FR" dirty="0" smtClean="0"/>
              <a:t>La théorie normative de l’Agence met notamment l’accent sur deux problèmes majeurs observés dans les relations entre le délégant (celui qui octroie le pouvoir de décision ou Principal) et le délégataire (celui qui obtient le pouvoir de décision ou l’Agent)</a:t>
            </a:r>
          </a:p>
          <a:p>
            <a:pPr lvl="1" algn="just">
              <a:buFont typeface="Arial" charset="0"/>
              <a:buChar char="•"/>
            </a:pPr>
            <a:r>
              <a:rPr lang="fr-FR" dirty="0" smtClean="0"/>
              <a:t>Les asymétries d’information</a:t>
            </a:r>
          </a:p>
          <a:p>
            <a:pPr lvl="1" algn="just">
              <a:buFont typeface="Arial" charset="0"/>
              <a:buChar char="•"/>
            </a:pPr>
            <a:r>
              <a:rPr lang="fr-FR" dirty="0" smtClean="0"/>
              <a:t>Les conflits d’intérêt</a:t>
            </a:r>
          </a:p>
          <a:p>
            <a:pPr lvl="1" algn="just">
              <a:buFont typeface="Arial" charset="0"/>
              <a:buChar char="•"/>
            </a:pPr>
            <a:endParaRPr lang="fr-FR" dirty="0"/>
          </a:p>
          <a:p>
            <a:pPr marL="0" indent="0" algn="just">
              <a:buNone/>
            </a:pPr>
            <a:r>
              <a:rPr lang="fr-FR" dirty="0" smtClean="0"/>
              <a:t>La combinaison de ces deux facteurs a pour conséquence l’apparition de </a:t>
            </a:r>
            <a:r>
              <a:rPr lang="fr-FR" b="1" dirty="0" smtClean="0"/>
              <a:t>problèmes d’opportunisme </a:t>
            </a:r>
            <a:r>
              <a:rPr lang="fr-FR" dirty="0" smtClean="0"/>
              <a:t>de la part de l’Agent. Il existe deux types d’opportunisme en théorie de l’Agence:</a:t>
            </a:r>
          </a:p>
          <a:p>
            <a:pPr lvl="1" algn="just">
              <a:buFont typeface="Arial" charset="0"/>
              <a:buChar char="•"/>
            </a:pPr>
            <a:r>
              <a:rPr lang="fr-FR" dirty="0" smtClean="0"/>
              <a:t>La sélection adverse</a:t>
            </a:r>
          </a:p>
          <a:p>
            <a:pPr lvl="1" algn="just">
              <a:buFont typeface="Arial" charset="0"/>
              <a:buChar char="•"/>
            </a:pPr>
            <a:r>
              <a:rPr lang="fr-FR" dirty="0" smtClean="0"/>
              <a:t>L’aléa moral</a:t>
            </a:r>
          </a:p>
          <a:p>
            <a:pPr marL="0" indent="0" algn="just">
              <a:buNone/>
            </a:pPr>
            <a:endParaRPr lang="fr-FR" dirty="0"/>
          </a:p>
        </p:txBody>
      </p:sp>
    </p:spTree>
    <p:extLst>
      <p:ext uri="{BB962C8B-B14F-4D97-AF65-F5344CB8AC3E}">
        <p14:creationId xmlns:p14="http://schemas.microsoft.com/office/powerpoint/2010/main" val="21167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03413"/>
            <a:ext cx="10058400" cy="914400"/>
          </a:xfrm>
        </p:spPr>
        <p:txBody>
          <a:bodyPr/>
          <a:lstStyle/>
          <a:p>
            <a:pPr algn="ctr"/>
            <a:r>
              <a:rPr lang="fr-FR" dirty="0" smtClean="0"/>
              <a:t>Introduction : le cadre d’analyse</a:t>
            </a:r>
            <a:endParaRPr lang="fr-FR" dirty="0"/>
          </a:p>
        </p:txBody>
      </p:sp>
      <p:sp>
        <p:nvSpPr>
          <p:cNvPr id="3" name="Espace réservé du contenu 2"/>
          <p:cNvSpPr>
            <a:spLocks noGrp="1"/>
          </p:cNvSpPr>
          <p:nvPr>
            <p:ph idx="1"/>
          </p:nvPr>
        </p:nvSpPr>
        <p:spPr>
          <a:xfrm>
            <a:off x="1097280" y="2410508"/>
            <a:ext cx="10058400" cy="3116233"/>
          </a:xfrm>
        </p:spPr>
        <p:txBody>
          <a:bodyPr>
            <a:normAutofit/>
          </a:bodyPr>
          <a:lstStyle/>
          <a:p>
            <a:pPr marL="0" indent="0" algn="just">
              <a:buNone/>
            </a:pPr>
            <a:r>
              <a:rPr lang="fr-FR" dirty="0" smtClean="0"/>
              <a:t>Afin de limiter ces problèmes d’opportunisme et concilier au mieux les intérêts du délégataire sur ceux du délégant, le délégant et/ou le délégataire va (vont) devoir supporter des </a:t>
            </a:r>
            <a:r>
              <a:rPr lang="fr-FR" b="1" dirty="0" smtClean="0"/>
              <a:t>coûts d’agence</a:t>
            </a:r>
          </a:p>
          <a:p>
            <a:pPr marL="0" indent="0" algn="just">
              <a:buNone/>
            </a:pPr>
            <a:endParaRPr lang="fr-FR" b="1" dirty="0"/>
          </a:p>
          <a:p>
            <a:pPr marL="0" indent="0" algn="just">
              <a:buNone/>
            </a:pPr>
            <a:r>
              <a:rPr lang="fr-FR" dirty="0" smtClean="0"/>
              <a:t>L’un des premiers domaines d’application de la théorie de l’Agence a été l’étude de la relation actionnaires/dirigeants</a:t>
            </a:r>
          </a:p>
          <a:p>
            <a:pPr marL="0" indent="0" algn="just">
              <a:buNone/>
            </a:pPr>
            <a:endParaRPr lang="fr-FR" dirty="0"/>
          </a:p>
          <a:p>
            <a:pPr marL="0" indent="0" algn="just">
              <a:buNone/>
            </a:pPr>
            <a:r>
              <a:rPr lang="fr-FR" dirty="0" smtClean="0"/>
              <a:t>C’est donc à travers cette relation que nous allons illustrer les principaux concepts et mécanismes de la théorie normative de l’Agence</a:t>
            </a:r>
            <a:endParaRPr lang="fr-FR" dirty="0"/>
          </a:p>
        </p:txBody>
      </p:sp>
    </p:spTree>
    <p:extLst>
      <p:ext uri="{BB962C8B-B14F-4D97-AF65-F5344CB8AC3E}">
        <p14:creationId xmlns:p14="http://schemas.microsoft.com/office/powerpoint/2010/main" val="2849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84095"/>
            <a:ext cx="10058400" cy="930536"/>
          </a:xfrm>
        </p:spPr>
        <p:txBody>
          <a:bodyPr/>
          <a:lstStyle/>
          <a:p>
            <a:pPr algn="ctr"/>
            <a:r>
              <a:rPr lang="fr-FR" dirty="0" smtClean="0"/>
              <a:t>1. La notion de « relation d’agence »</a:t>
            </a:r>
            <a:endParaRPr lang="fr-FR" dirty="0"/>
          </a:p>
        </p:txBody>
      </p:sp>
      <p:sp>
        <p:nvSpPr>
          <p:cNvPr id="3" name="Espace réservé du contenu 2"/>
          <p:cNvSpPr>
            <a:spLocks noGrp="1"/>
          </p:cNvSpPr>
          <p:nvPr>
            <p:ph idx="1"/>
          </p:nvPr>
        </p:nvSpPr>
        <p:spPr>
          <a:xfrm>
            <a:off x="1097280" y="2343276"/>
            <a:ext cx="10058400" cy="2685925"/>
          </a:xfrm>
        </p:spPr>
        <p:txBody>
          <a:bodyPr>
            <a:normAutofit/>
          </a:bodyPr>
          <a:lstStyle/>
          <a:p>
            <a:pPr algn="just"/>
            <a:r>
              <a:rPr lang="fr-FR" i="1" dirty="0"/>
              <a:t>« Une relation d’agence est un contrat par lequel une ou plusieurs personnes (le Principal) engage(nt) une autre personne (l’Agent) afin d’agir en son nom et qui implique la délégation d’un droit de décision (autorité) à l’Agent »</a:t>
            </a:r>
            <a:r>
              <a:rPr lang="fr-FR" dirty="0"/>
              <a:t>, Jensen et </a:t>
            </a:r>
            <a:r>
              <a:rPr lang="fr-FR" dirty="0" err="1"/>
              <a:t>Meckling</a:t>
            </a:r>
            <a:r>
              <a:rPr lang="fr-FR" dirty="0"/>
              <a:t> [1976</a:t>
            </a:r>
            <a:r>
              <a:rPr lang="fr-FR" dirty="0" smtClean="0"/>
              <a:t>]</a:t>
            </a:r>
          </a:p>
          <a:p>
            <a:pPr algn="just"/>
            <a:endParaRPr lang="fr-FR" dirty="0"/>
          </a:p>
          <a:p>
            <a:pPr algn="just"/>
            <a:r>
              <a:rPr lang="fr-FR" dirty="0" smtClean="0"/>
              <a:t>Dans la relation actionnaire/dirigeant, le Principal est l’actionnaire, l’Agent est le dirigeant (ou gestionnaire de l’entreprise). L’actionnaire confie au dirigeant le pouvoir de décider des actions à entreprendre afin de mener l’entreprise au succès (maximisation des bénéfices)</a:t>
            </a:r>
            <a:endParaRPr lang="fr-FR" dirty="0"/>
          </a:p>
          <a:p>
            <a:pPr algn="just"/>
            <a:endParaRPr lang="fr-FR" dirty="0"/>
          </a:p>
        </p:txBody>
      </p:sp>
    </p:spTree>
    <p:extLst>
      <p:ext uri="{BB962C8B-B14F-4D97-AF65-F5344CB8AC3E}">
        <p14:creationId xmlns:p14="http://schemas.microsoft.com/office/powerpoint/2010/main" val="12643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51329"/>
            <a:ext cx="10058400" cy="822959"/>
          </a:xfrm>
        </p:spPr>
        <p:txBody>
          <a:bodyPr>
            <a:normAutofit fontScale="90000"/>
          </a:bodyPr>
          <a:lstStyle/>
          <a:p>
            <a:pPr algn="ctr"/>
            <a:r>
              <a:rPr lang="fr-FR" dirty="0" smtClean="0"/>
              <a:t>2. Pourquoi déléguer le pouvoir de décision ?</a:t>
            </a:r>
            <a:endParaRPr lang="fr-FR" dirty="0"/>
          </a:p>
        </p:txBody>
      </p:sp>
      <p:sp>
        <p:nvSpPr>
          <p:cNvPr id="3" name="Espace réservé du contenu 2"/>
          <p:cNvSpPr>
            <a:spLocks noGrp="1"/>
          </p:cNvSpPr>
          <p:nvPr>
            <p:ph idx="1"/>
          </p:nvPr>
        </p:nvSpPr>
        <p:spPr>
          <a:xfrm>
            <a:off x="1097280" y="2679451"/>
            <a:ext cx="10058400" cy="2148044"/>
          </a:xfrm>
        </p:spPr>
        <p:txBody>
          <a:bodyPr/>
          <a:lstStyle/>
          <a:p>
            <a:pPr algn="just"/>
            <a:r>
              <a:rPr lang="fr-FR" sz="2400" dirty="0" smtClean="0"/>
              <a:t>Trois </a:t>
            </a:r>
            <a:r>
              <a:rPr lang="fr-FR" sz="2400" dirty="0"/>
              <a:t>raisons:</a:t>
            </a:r>
          </a:p>
          <a:p>
            <a:pPr lvl="1" algn="just"/>
            <a:r>
              <a:rPr lang="fr-FR" sz="2000" dirty="0"/>
              <a:t>Bénéfices de la division </a:t>
            </a:r>
            <a:r>
              <a:rPr lang="fr-FR" sz="2000" dirty="0" smtClean="0"/>
              <a:t>du travail (hausse </a:t>
            </a:r>
            <a:r>
              <a:rPr lang="fr-FR" sz="2000" dirty="0"/>
              <a:t>de la productivité)</a:t>
            </a:r>
          </a:p>
          <a:p>
            <a:pPr lvl="1" algn="just"/>
            <a:r>
              <a:rPr lang="fr-FR" sz="2000" dirty="0" smtClean="0"/>
              <a:t>Manque </a:t>
            </a:r>
            <a:r>
              <a:rPr lang="fr-FR" sz="2000" dirty="0"/>
              <a:t>de compétences du </a:t>
            </a:r>
            <a:r>
              <a:rPr lang="fr-FR" sz="2000" dirty="0" smtClean="0"/>
              <a:t>Principal</a:t>
            </a:r>
          </a:p>
          <a:p>
            <a:pPr lvl="2" algn="just"/>
            <a:r>
              <a:rPr lang="fr-FR" sz="1600" dirty="0" smtClean="0"/>
              <a:t>Ex: l’actionnaire d’une entreprise n’a pas nécessairement les compétences nécessaires pour la gérer efficacement</a:t>
            </a:r>
          </a:p>
          <a:p>
            <a:pPr lvl="1" algn="just"/>
            <a:r>
              <a:rPr lang="fr-FR" sz="2000" dirty="0" smtClean="0"/>
              <a:t>Manque de temps du Principal</a:t>
            </a:r>
            <a:endParaRPr lang="fr-FR" sz="2000" dirty="0"/>
          </a:p>
        </p:txBody>
      </p:sp>
    </p:spTree>
    <p:extLst>
      <p:ext uri="{BB962C8B-B14F-4D97-AF65-F5344CB8AC3E}">
        <p14:creationId xmlns:p14="http://schemas.microsoft.com/office/powerpoint/2010/main" val="99429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51329"/>
            <a:ext cx="10058400" cy="701936"/>
          </a:xfrm>
        </p:spPr>
        <p:txBody>
          <a:bodyPr>
            <a:noAutofit/>
          </a:bodyPr>
          <a:lstStyle/>
          <a:p>
            <a:pPr algn="ctr"/>
            <a:r>
              <a:rPr lang="fr-FR" dirty="0" smtClean="0"/>
              <a:t>3. Les asymétries d’information</a:t>
            </a:r>
            <a:endParaRPr lang="fr-FR" dirty="0"/>
          </a:p>
        </p:txBody>
      </p:sp>
      <p:sp>
        <p:nvSpPr>
          <p:cNvPr id="3" name="Espace réservé du contenu 2"/>
          <p:cNvSpPr>
            <a:spLocks noGrp="1"/>
          </p:cNvSpPr>
          <p:nvPr>
            <p:ph idx="1"/>
          </p:nvPr>
        </p:nvSpPr>
        <p:spPr>
          <a:xfrm>
            <a:off x="1097280" y="2101228"/>
            <a:ext cx="10058400" cy="4023360"/>
          </a:xfrm>
        </p:spPr>
        <p:txBody>
          <a:bodyPr/>
          <a:lstStyle/>
          <a:p>
            <a:pPr algn="just"/>
            <a:r>
              <a:rPr lang="fr-FR" dirty="0" smtClean="0"/>
              <a:t>Conséquence directe de la délégation du pouvoir de décision : l’Agent développe des informations privées</a:t>
            </a:r>
          </a:p>
          <a:p>
            <a:pPr algn="just"/>
            <a:endParaRPr lang="fr-FR" dirty="0"/>
          </a:p>
          <a:p>
            <a:pPr algn="just"/>
            <a:r>
              <a:rPr lang="fr-FR" dirty="0" smtClean="0"/>
              <a:t>Dans la relation actionnaires / dirigeant, les dirigeants développent un </a:t>
            </a:r>
            <a:r>
              <a:rPr lang="fr-FR" b="1" dirty="0" smtClean="0"/>
              <a:t>avantage informationnel </a:t>
            </a:r>
            <a:r>
              <a:rPr lang="fr-FR" dirty="0" smtClean="0"/>
              <a:t>car:</a:t>
            </a:r>
          </a:p>
          <a:p>
            <a:pPr lvl="1" algn="just">
              <a:buFont typeface="Arial" charset="0"/>
              <a:buChar char="•"/>
            </a:pPr>
            <a:r>
              <a:rPr lang="fr-FR" dirty="0" smtClean="0"/>
              <a:t>N’étant pas impliqués dans la gestion de l’entreprise, les actionnaires n’observent pas nécessairement ce qui s’y passe (actions du manager inobservables)</a:t>
            </a:r>
          </a:p>
          <a:p>
            <a:pPr lvl="1" algn="just">
              <a:buFont typeface="Arial" charset="0"/>
              <a:buChar char="•"/>
            </a:pPr>
            <a:r>
              <a:rPr lang="fr-FR" dirty="0" smtClean="0"/>
              <a:t>Les actionnaires n’ont pas la nécessairement la compétence pour juger si les actions prises par le manager sont appropriées (maximisent le profit de l’entreprise)</a:t>
            </a:r>
            <a:endParaRPr lang="fr-FR" dirty="0"/>
          </a:p>
        </p:txBody>
      </p:sp>
    </p:spTree>
    <p:extLst>
      <p:ext uri="{BB962C8B-B14F-4D97-AF65-F5344CB8AC3E}">
        <p14:creationId xmlns:p14="http://schemas.microsoft.com/office/powerpoint/2010/main" val="21038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03412"/>
            <a:ext cx="10058400" cy="890195"/>
          </a:xfrm>
        </p:spPr>
        <p:txBody>
          <a:bodyPr>
            <a:normAutofit/>
          </a:bodyPr>
          <a:lstStyle/>
          <a:p>
            <a:pPr algn="ctr"/>
            <a:r>
              <a:rPr lang="fr-FR" dirty="0" smtClean="0"/>
              <a:t>4. Les conflits d’intérêts</a:t>
            </a:r>
            <a:endParaRPr lang="fr-FR" dirty="0"/>
          </a:p>
        </p:txBody>
      </p:sp>
      <p:sp>
        <p:nvSpPr>
          <p:cNvPr id="3" name="Espace réservé du contenu 2"/>
          <p:cNvSpPr>
            <a:spLocks noGrp="1"/>
          </p:cNvSpPr>
          <p:nvPr>
            <p:ph idx="1"/>
          </p:nvPr>
        </p:nvSpPr>
        <p:spPr>
          <a:xfrm>
            <a:off x="1097280" y="2141569"/>
            <a:ext cx="10058400" cy="3694454"/>
          </a:xfrm>
        </p:spPr>
        <p:txBody>
          <a:bodyPr/>
          <a:lstStyle/>
          <a:p>
            <a:pPr algn="just"/>
            <a:r>
              <a:rPr lang="fr-FR" dirty="0" smtClean="0"/>
              <a:t>Les asymétries d’information ne posent pas problème si les intérêts de l’Agent sont alignés avec ceux du Principal</a:t>
            </a:r>
          </a:p>
          <a:p>
            <a:pPr algn="just"/>
            <a:endParaRPr lang="fr-FR" dirty="0"/>
          </a:p>
          <a:p>
            <a:pPr algn="just"/>
            <a:r>
              <a:rPr lang="fr-FR" dirty="0" smtClean="0"/>
              <a:t>Dans la relation actionnaire/dirigeant, le fait que le dirigeant détienne des informations privées ne pose pas problème s’il a une incitation naturelle à poursuivre les objectifs de l’actionnaire (maximisation du profit)</a:t>
            </a:r>
          </a:p>
          <a:p>
            <a:pPr algn="just"/>
            <a:endParaRPr lang="fr-FR" dirty="0"/>
          </a:p>
          <a:p>
            <a:pPr algn="just"/>
            <a:r>
              <a:rPr lang="fr-FR" dirty="0" smtClean="0"/>
              <a:t>Cependant, dans les faits, les objectifs des managers ne sont pas nécessairement les mêmes que ceux des actionnaires</a:t>
            </a:r>
            <a:endParaRPr lang="fr-FR" dirty="0"/>
          </a:p>
        </p:txBody>
      </p:sp>
    </p:spTree>
    <p:extLst>
      <p:ext uri="{BB962C8B-B14F-4D97-AF65-F5344CB8AC3E}">
        <p14:creationId xmlns:p14="http://schemas.microsoft.com/office/powerpoint/2010/main" val="144617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57200"/>
            <a:ext cx="10058400" cy="890195"/>
          </a:xfrm>
        </p:spPr>
        <p:txBody>
          <a:bodyPr/>
          <a:lstStyle/>
          <a:p>
            <a:pPr algn="ctr"/>
            <a:r>
              <a:rPr lang="fr-FR" dirty="0"/>
              <a:t>4. Les conflits d’intérêts</a:t>
            </a:r>
          </a:p>
        </p:txBody>
      </p:sp>
      <p:sp>
        <p:nvSpPr>
          <p:cNvPr id="3" name="Espace réservé du contenu 2"/>
          <p:cNvSpPr>
            <a:spLocks noGrp="1"/>
          </p:cNvSpPr>
          <p:nvPr>
            <p:ph idx="1"/>
          </p:nvPr>
        </p:nvSpPr>
        <p:spPr>
          <a:xfrm>
            <a:off x="1097280" y="2491193"/>
            <a:ext cx="10058400" cy="2564902"/>
          </a:xfrm>
        </p:spPr>
        <p:txBody>
          <a:bodyPr>
            <a:normAutofit/>
          </a:bodyPr>
          <a:lstStyle/>
          <a:p>
            <a:pPr algn="just"/>
            <a:r>
              <a:rPr lang="fr-FR" dirty="0"/>
              <a:t>Pour la théorie de l’Agence l’entreprise = organisation complexe, coalition de groupes aux intérêts divergents qu’il faut rendre compatibles</a:t>
            </a:r>
          </a:p>
          <a:p>
            <a:pPr algn="just"/>
            <a:endParaRPr lang="fr-FR" i="1" dirty="0" smtClean="0"/>
          </a:p>
          <a:p>
            <a:pPr algn="just"/>
            <a:r>
              <a:rPr lang="fr-FR" i="1" dirty="0" smtClean="0"/>
              <a:t>«</a:t>
            </a:r>
            <a:r>
              <a:rPr lang="fr-FR" i="1" dirty="0"/>
              <a:t> Les directeurs de ces sortes de compagnies (les sociétés par actions) étant les régisseurs de l’argent d’autrui plutôt que de leur propre argent, on ne peut guère s’attendre à ce qu’ils y apportent cette vigilance exacte et soucieuse que des associés apportent souvent dans le maniement de leurs fonds »</a:t>
            </a:r>
            <a:r>
              <a:rPr lang="fr-FR" dirty="0"/>
              <a:t> (</a:t>
            </a:r>
            <a:r>
              <a:rPr lang="fr-FR" b="1" dirty="0"/>
              <a:t>Adam Smith [</a:t>
            </a:r>
            <a:r>
              <a:rPr lang="fr-FR" b="1" dirty="0" smtClean="0"/>
              <a:t>1776]</a:t>
            </a:r>
            <a:r>
              <a:rPr lang="fr-FR" dirty="0" smtClean="0"/>
              <a:t>)</a:t>
            </a:r>
          </a:p>
          <a:p>
            <a:pPr algn="just"/>
            <a:endParaRPr lang="fr-FR" dirty="0"/>
          </a:p>
          <a:p>
            <a:pPr algn="just"/>
            <a:endParaRPr lang="fr-FR" dirty="0"/>
          </a:p>
          <a:p>
            <a:endParaRPr lang="fr-FR" dirty="0" smtClean="0"/>
          </a:p>
        </p:txBody>
      </p:sp>
    </p:spTree>
    <p:extLst>
      <p:ext uri="{BB962C8B-B14F-4D97-AF65-F5344CB8AC3E}">
        <p14:creationId xmlns:p14="http://schemas.microsoft.com/office/powerpoint/2010/main" val="123750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16859"/>
            <a:ext cx="10058400" cy="917089"/>
          </a:xfrm>
        </p:spPr>
        <p:txBody>
          <a:bodyPr/>
          <a:lstStyle/>
          <a:p>
            <a:pPr algn="ctr"/>
            <a:r>
              <a:rPr lang="fr-FR" dirty="0" smtClean="0"/>
              <a:t>Bibliographie</a:t>
            </a:r>
            <a:endParaRPr lang="fr-FR" dirty="0"/>
          </a:p>
        </p:txBody>
      </p:sp>
      <p:sp>
        <p:nvSpPr>
          <p:cNvPr id="3" name="Espace réservé du contenu 2"/>
          <p:cNvSpPr>
            <a:spLocks noGrp="1"/>
          </p:cNvSpPr>
          <p:nvPr>
            <p:ph idx="1"/>
          </p:nvPr>
        </p:nvSpPr>
        <p:spPr>
          <a:xfrm>
            <a:off x="1097280" y="2020545"/>
            <a:ext cx="10058400" cy="4017184"/>
          </a:xfrm>
        </p:spPr>
        <p:txBody>
          <a:bodyPr>
            <a:normAutofit/>
          </a:bodyPr>
          <a:lstStyle/>
          <a:p>
            <a:pPr algn="just"/>
            <a:r>
              <a:rPr lang="fr-FR" b="1" dirty="0" smtClean="0"/>
              <a:t>Chandler A. </a:t>
            </a:r>
            <a:r>
              <a:rPr lang="fr-FR" b="1" dirty="0"/>
              <a:t>[1977]</a:t>
            </a:r>
            <a:r>
              <a:rPr lang="fr-FR" dirty="0"/>
              <a:t>, </a:t>
            </a:r>
            <a:r>
              <a:rPr lang="fr-FR" i="1" dirty="0"/>
              <a:t>The Visible Hand: The </a:t>
            </a:r>
            <a:r>
              <a:rPr lang="fr-FR" i="1" dirty="0" err="1"/>
              <a:t>Managerial</a:t>
            </a:r>
            <a:r>
              <a:rPr lang="fr-FR" i="1" dirty="0"/>
              <a:t> </a:t>
            </a:r>
            <a:r>
              <a:rPr lang="fr-FR" i="1" dirty="0" err="1"/>
              <a:t>Revolution</a:t>
            </a:r>
            <a:r>
              <a:rPr lang="fr-FR" i="1" dirty="0"/>
              <a:t> in American Business, </a:t>
            </a:r>
            <a:r>
              <a:rPr lang="fr-FR" dirty="0"/>
              <a:t>Cambridge, </a:t>
            </a:r>
            <a:r>
              <a:rPr lang="fr-FR" dirty="0" smtClean="0"/>
              <a:t>Mass: </a:t>
            </a:r>
            <a:r>
              <a:rPr lang="fr-FR" dirty="0"/>
              <a:t>Harvard </a:t>
            </a:r>
            <a:r>
              <a:rPr lang="fr-FR" dirty="0" err="1"/>
              <a:t>University</a:t>
            </a:r>
            <a:r>
              <a:rPr lang="fr-FR" dirty="0"/>
              <a:t> </a:t>
            </a:r>
            <a:r>
              <a:rPr lang="fr-FR" dirty="0" err="1"/>
              <a:t>Press</a:t>
            </a:r>
            <a:r>
              <a:rPr lang="fr-FR" dirty="0"/>
              <a:t> </a:t>
            </a:r>
            <a:endParaRPr lang="fr-FR" b="1" dirty="0" smtClean="0"/>
          </a:p>
          <a:p>
            <a:r>
              <a:rPr lang="fr-FR" b="1" dirty="0" smtClean="0"/>
              <a:t>Jensen M. et </a:t>
            </a:r>
            <a:r>
              <a:rPr lang="fr-FR" b="1" dirty="0" err="1" smtClean="0"/>
              <a:t>Meckling</a:t>
            </a:r>
            <a:r>
              <a:rPr lang="fr-FR" b="1" dirty="0" smtClean="0"/>
              <a:t> W. [1976]</a:t>
            </a:r>
            <a:r>
              <a:rPr lang="fr-FR" dirty="0" smtClean="0"/>
              <a:t>, « Theory of the </a:t>
            </a:r>
            <a:r>
              <a:rPr lang="fr-FR" dirty="0" err="1" smtClean="0"/>
              <a:t>firm</a:t>
            </a:r>
            <a:r>
              <a:rPr lang="fr-FR" dirty="0" smtClean="0"/>
              <a:t>, </a:t>
            </a:r>
            <a:r>
              <a:rPr lang="fr-FR" dirty="0" err="1" smtClean="0"/>
              <a:t>agency</a:t>
            </a:r>
            <a:r>
              <a:rPr lang="fr-FR" dirty="0" smtClean="0"/>
              <a:t> </a:t>
            </a:r>
            <a:r>
              <a:rPr lang="fr-FR" dirty="0" err="1" smtClean="0"/>
              <a:t>costs</a:t>
            </a:r>
            <a:r>
              <a:rPr lang="fr-FR" dirty="0" smtClean="0"/>
              <a:t> and </a:t>
            </a:r>
            <a:r>
              <a:rPr lang="fr-FR" dirty="0" err="1" smtClean="0"/>
              <a:t>ownership</a:t>
            </a:r>
            <a:r>
              <a:rPr lang="fr-FR" dirty="0" smtClean="0"/>
              <a:t> structure », Journal of Financial </a:t>
            </a:r>
            <a:r>
              <a:rPr lang="fr-FR" dirty="0" err="1" smtClean="0"/>
              <a:t>Economics</a:t>
            </a:r>
            <a:r>
              <a:rPr lang="fr-FR" dirty="0" smtClean="0"/>
              <a:t>, 3(4), p. 305-360.</a:t>
            </a:r>
          </a:p>
          <a:p>
            <a:r>
              <a:rPr lang="fr-FR" b="1" dirty="0" smtClean="0"/>
              <a:t>Mintzberg [1982]</a:t>
            </a:r>
            <a:r>
              <a:rPr lang="fr-FR" dirty="0" smtClean="0"/>
              <a:t>, </a:t>
            </a:r>
            <a:r>
              <a:rPr lang="fr-FR" i="1" dirty="0" smtClean="0"/>
              <a:t>Structure et dynamique des organisations</a:t>
            </a:r>
            <a:r>
              <a:rPr lang="fr-FR" dirty="0" smtClean="0"/>
              <a:t>, Éditions d’organisation</a:t>
            </a:r>
          </a:p>
          <a:p>
            <a:r>
              <a:rPr lang="fr-FR" b="1" dirty="0" smtClean="0"/>
              <a:t>Simon [1957],</a:t>
            </a:r>
            <a:r>
              <a:rPr lang="fr-FR" dirty="0" smtClean="0"/>
              <a:t> </a:t>
            </a:r>
            <a:r>
              <a:rPr lang="fr-FR" i="1" dirty="0" err="1" smtClean="0"/>
              <a:t>Models</a:t>
            </a:r>
            <a:r>
              <a:rPr lang="fr-FR" i="1" dirty="0" smtClean="0"/>
              <a:t> of Man, Social and Rational: </a:t>
            </a:r>
            <a:r>
              <a:rPr lang="fr-FR" i="1" dirty="0" err="1" smtClean="0"/>
              <a:t>Mathematical</a:t>
            </a:r>
            <a:r>
              <a:rPr lang="fr-FR" i="1" dirty="0" smtClean="0"/>
              <a:t> </a:t>
            </a:r>
            <a:r>
              <a:rPr lang="fr-FR" i="1" dirty="0" err="1" smtClean="0"/>
              <a:t>Essays</a:t>
            </a:r>
            <a:r>
              <a:rPr lang="fr-FR" i="1" dirty="0" smtClean="0"/>
              <a:t> on Rational </a:t>
            </a:r>
            <a:r>
              <a:rPr lang="fr-FR" i="1" dirty="0" err="1" smtClean="0"/>
              <a:t>Human</a:t>
            </a:r>
            <a:r>
              <a:rPr lang="fr-FR" i="1" dirty="0" smtClean="0"/>
              <a:t> </a:t>
            </a:r>
            <a:r>
              <a:rPr lang="fr-FR" i="1" dirty="0" err="1" smtClean="0"/>
              <a:t>Behavior</a:t>
            </a:r>
            <a:r>
              <a:rPr lang="fr-FR" i="1" dirty="0" smtClean="0"/>
              <a:t> in a Social Setting</a:t>
            </a:r>
            <a:r>
              <a:rPr lang="fr-FR" dirty="0" smtClean="0"/>
              <a:t>. New </a:t>
            </a:r>
            <a:r>
              <a:rPr lang="fr-FR" dirty="0"/>
              <a:t>York: </a:t>
            </a:r>
            <a:r>
              <a:rPr lang="fr-FR" dirty="0" err="1" smtClean="0"/>
              <a:t>Wiley</a:t>
            </a:r>
            <a:endParaRPr lang="fr-FR" dirty="0" smtClean="0"/>
          </a:p>
          <a:p>
            <a:r>
              <a:rPr lang="fr-FR" b="1" dirty="0" smtClean="0"/>
              <a:t>Smith A. </a:t>
            </a:r>
            <a:r>
              <a:rPr lang="fr-FR" b="1" dirty="0"/>
              <a:t>[1776]</a:t>
            </a:r>
            <a:r>
              <a:rPr lang="fr-FR" dirty="0"/>
              <a:t>, </a:t>
            </a:r>
            <a:r>
              <a:rPr lang="fr-FR" i="1" dirty="0" smtClean="0"/>
              <a:t>Recherche </a:t>
            </a:r>
            <a:r>
              <a:rPr lang="fr-FR" i="1" dirty="0"/>
              <a:t>sur la nature et les causes de la richesse des nations</a:t>
            </a:r>
            <a:r>
              <a:rPr lang="fr-FR" dirty="0"/>
              <a:t>, </a:t>
            </a:r>
            <a:r>
              <a:rPr lang="fr-FR" smtClean="0"/>
              <a:t>Economica</a:t>
            </a:r>
            <a:endParaRPr lang="fr-FR" dirty="0" smtClean="0"/>
          </a:p>
          <a:p>
            <a:r>
              <a:rPr lang="fr-FR" b="1" dirty="0" smtClean="0"/>
              <a:t>Williamson [1985]</a:t>
            </a:r>
            <a:r>
              <a:rPr lang="en-GB" b="1" dirty="0" smtClean="0"/>
              <a:t>, </a:t>
            </a:r>
            <a:r>
              <a:rPr lang="en-GB" i="1" dirty="0" smtClean="0"/>
              <a:t>The </a:t>
            </a:r>
            <a:r>
              <a:rPr lang="en-GB" i="1" dirty="0"/>
              <a:t>economic institutions of capitalism </a:t>
            </a:r>
            <a:r>
              <a:rPr lang="en-US" dirty="0"/>
              <a:t>»</a:t>
            </a:r>
            <a:r>
              <a:rPr lang="en-GB" dirty="0"/>
              <a:t>, New York : The Free </a:t>
            </a:r>
            <a:r>
              <a:rPr lang="en-GB" dirty="0" smtClean="0"/>
              <a:t>Press</a:t>
            </a:r>
            <a:endParaRPr lang="fr-FR" dirty="0" smtClean="0"/>
          </a:p>
        </p:txBody>
      </p:sp>
    </p:spTree>
    <p:extLst>
      <p:ext uri="{BB962C8B-B14F-4D97-AF65-F5344CB8AC3E}">
        <p14:creationId xmlns:p14="http://schemas.microsoft.com/office/powerpoint/2010/main" val="1859382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36177"/>
            <a:ext cx="10058400" cy="930536"/>
          </a:xfrm>
        </p:spPr>
        <p:txBody>
          <a:bodyPr/>
          <a:lstStyle/>
          <a:p>
            <a:pPr algn="ctr"/>
            <a:r>
              <a:rPr lang="fr-FR" dirty="0"/>
              <a:t>4. Les conflits d’intérêts</a:t>
            </a:r>
          </a:p>
        </p:txBody>
      </p:sp>
      <p:sp>
        <p:nvSpPr>
          <p:cNvPr id="3" name="Espace réservé du contenu 2"/>
          <p:cNvSpPr>
            <a:spLocks noGrp="1"/>
          </p:cNvSpPr>
          <p:nvPr>
            <p:ph idx="1"/>
          </p:nvPr>
        </p:nvSpPr>
        <p:spPr>
          <a:xfrm>
            <a:off x="1097280" y="2047439"/>
            <a:ext cx="10058400" cy="4023360"/>
          </a:xfrm>
        </p:spPr>
        <p:txBody>
          <a:bodyPr>
            <a:normAutofit lnSpcReduction="10000"/>
          </a:bodyPr>
          <a:lstStyle/>
          <a:p>
            <a:pPr algn="just"/>
            <a:r>
              <a:rPr lang="fr-FR" dirty="0" smtClean="0"/>
              <a:t>Berle et </a:t>
            </a:r>
            <a:r>
              <a:rPr lang="fr-FR" dirty="0" err="1" smtClean="0"/>
              <a:t>Means</a:t>
            </a:r>
            <a:r>
              <a:rPr lang="fr-FR" dirty="0" smtClean="0"/>
              <a:t> [1932] sont les </a:t>
            </a:r>
            <a:r>
              <a:rPr lang="fr-FR" dirty="0"/>
              <a:t>premiers à étudier les conflits d’intérêts entre actionnaires et dirigeants</a:t>
            </a:r>
          </a:p>
          <a:p>
            <a:pPr algn="just"/>
            <a:endParaRPr lang="fr-FR" dirty="0" smtClean="0"/>
          </a:p>
          <a:p>
            <a:pPr algn="just"/>
            <a:r>
              <a:rPr lang="fr-FR" dirty="0" smtClean="0"/>
              <a:t>Leur </a:t>
            </a:r>
            <a:r>
              <a:rPr lang="fr-FR" dirty="0"/>
              <a:t>constat: les grandes firmes modernes ne sont pas la propriété des managers : dissociation entre les actionnaires (propriétaires de l’entreprise) et les dirigeants (gestionnaires)</a:t>
            </a:r>
          </a:p>
          <a:p>
            <a:pPr algn="just"/>
            <a:endParaRPr lang="fr-FR" dirty="0"/>
          </a:p>
          <a:p>
            <a:pPr algn="just"/>
            <a:r>
              <a:rPr lang="fr-FR" dirty="0"/>
              <a:t>Déconnexion entre les </a:t>
            </a:r>
            <a:r>
              <a:rPr lang="fr-FR" b="1" dirty="0"/>
              <a:t>droits de propriété </a:t>
            </a:r>
            <a:r>
              <a:rPr lang="fr-FR" dirty="0"/>
              <a:t>(détenus par les actionnaires) et les </a:t>
            </a:r>
            <a:r>
              <a:rPr lang="fr-FR" b="1" dirty="0"/>
              <a:t>pouvoirs de décision </a:t>
            </a:r>
            <a:r>
              <a:rPr lang="fr-FR" dirty="0"/>
              <a:t>(détenu par les dirigeants)</a:t>
            </a:r>
          </a:p>
          <a:p>
            <a:pPr algn="just"/>
            <a:endParaRPr lang="fr-FR" b="1" dirty="0"/>
          </a:p>
          <a:p>
            <a:pPr algn="just"/>
            <a:r>
              <a:rPr lang="fr-FR" dirty="0"/>
              <a:t>Conséquence: </a:t>
            </a:r>
            <a:r>
              <a:rPr lang="fr-FR" b="1" dirty="0"/>
              <a:t>modification des incitations</a:t>
            </a:r>
            <a:r>
              <a:rPr lang="fr-FR" dirty="0"/>
              <a:t> des managers: ils sont tentés de poursuivre </a:t>
            </a:r>
            <a:r>
              <a:rPr lang="fr-FR" dirty="0" smtClean="0"/>
              <a:t>leurs propres intérêts, </a:t>
            </a:r>
            <a:r>
              <a:rPr lang="fr-FR" dirty="0"/>
              <a:t>au détriment de celui des propriétaires</a:t>
            </a:r>
          </a:p>
        </p:txBody>
      </p:sp>
    </p:spTree>
    <p:extLst>
      <p:ext uri="{BB962C8B-B14F-4D97-AF65-F5344CB8AC3E}">
        <p14:creationId xmlns:p14="http://schemas.microsoft.com/office/powerpoint/2010/main" val="4341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0988"/>
            <a:ext cx="10058400" cy="863301"/>
          </a:xfrm>
        </p:spPr>
        <p:txBody>
          <a:bodyPr/>
          <a:lstStyle/>
          <a:p>
            <a:pPr algn="ctr"/>
            <a:r>
              <a:rPr lang="fr-FR" dirty="0"/>
              <a:t>4. Les conflits d’intérêts</a:t>
            </a:r>
          </a:p>
        </p:txBody>
      </p:sp>
      <p:sp>
        <p:nvSpPr>
          <p:cNvPr id="3" name="Espace réservé du contenu 2"/>
          <p:cNvSpPr>
            <a:spLocks noGrp="1"/>
          </p:cNvSpPr>
          <p:nvPr>
            <p:ph idx="1"/>
          </p:nvPr>
        </p:nvSpPr>
        <p:spPr>
          <a:xfrm>
            <a:off x="1097280" y="1912968"/>
            <a:ext cx="10058400" cy="4313019"/>
          </a:xfrm>
        </p:spPr>
        <p:txBody>
          <a:bodyPr>
            <a:normAutofit/>
          </a:bodyPr>
          <a:lstStyle/>
          <a:p>
            <a:pPr algn="just"/>
            <a:r>
              <a:rPr lang="fr-FR" sz="2400" dirty="0"/>
              <a:t>En 1959, </a:t>
            </a:r>
            <a:r>
              <a:rPr lang="fr-FR" sz="2400" dirty="0" err="1"/>
              <a:t>Baumol</a:t>
            </a:r>
            <a:r>
              <a:rPr lang="fr-FR" sz="2400" dirty="0"/>
              <a:t> identifie les objectifs antagonistes des actionnaires et des dirigeants</a:t>
            </a:r>
          </a:p>
          <a:p>
            <a:pPr algn="just"/>
            <a:endParaRPr lang="fr-FR" sz="2400" dirty="0"/>
          </a:p>
          <a:p>
            <a:pPr algn="just"/>
            <a:r>
              <a:rPr lang="fr-FR" sz="2400" dirty="0"/>
              <a:t>Objectif des propriétaires-actionnaires: la maximisation du profit (dividendes)</a:t>
            </a:r>
          </a:p>
          <a:p>
            <a:pPr algn="just"/>
            <a:endParaRPr lang="fr-FR" sz="2400" dirty="0"/>
          </a:p>
          <a:p>
            <a:pPr algn="just"/>
            <a:r>
              <a:rPr lang="fr-FR" sz="2400" dirty="0"/>
              <a:t>Objectifs des managers:</a:t>
            </a:r>
          </a:p>
          <a:p>
            <a:pPr lvl="1" algn="just"/>
            <a:r>
              <a:rPr lang="fr-FR" sz="2000" dirty="0"/>
              <a:t>Maximisation du revenu (chiffre d’affaires)</a:t>
            </a:r>
          </a:p>
          <a:p>
            <a:pPr lvl="1" algn="just"/>
            <a:r>
              <a:rPr lang="fr-FR" sz="2000" dirty="0"/>
              <a:t>Asseoir leur domination (statut, pouvoir, prestige)</a:t>
            </a:r>
          </a:p>
          <a:p>
            <a:pPr lvl="1" algn="just"/>
            <a:r>
              <a:rPr lang="fr-FR" sz="2000" dirty="0"/>
              <a:t>Besoin de sécurité</a:t>
            </a:r>
          </a:p>
          <a:p>
            <a:pPr lvl="2" algn="just">
              <a:buNone/>
            </a:pPr>
            <a:r>
              <a:rPr lang="fr-FR" sz="2000" dirty="0"/>
              <a:t>→ </a:t>
            </a:r>
            <a:r>
              <a:rPr lang="fr-FR" sz="2000" b="1" dirty="0"/>
              <a:t>Souvent résumé dans un objectif de maximisation de la taille de l’entreprise</a:t>
            </a:r>
          </a:p>
          <a:p>
            <a:endParaRPr lang="fr-FR" dirty="0"/>
          </a:p>
        </p:txBody>
      </p:sp>
    </p:spTree>
    <p:extLst>
      <p:ext uri="{BB962C8B-B14F-4D97-AF65-F5344CB8AC3E}">
        <p14:creationId xmlns:p14="http://schemas.microsoft.com/office/powerpoint/2010/main" val="8182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0988"/>
            <a:ext cx="10058400" cy="863301"/>
          </a:xfrm>
        </p:spPr>
        <p:txBody>
          <a:bodyPr/>
          <a:lstStyle/>
          <a:p>
            <a:pPr algn="ctr"/>
            <a:r>
              <a:rPr lang="fr-FR" dirty="0"/>
              <a:t>4. Les conflits d’intérêts</a:t>
            </a:r>
          </a:p>
        </p:txBody>
      </p:sp>
      <p:sp>
        <p:nvSpPr>
          <p:cNvPr id="3" name="Espace réservé du contenu 2"/>
          <p:cNvSpPr>
            <a:spLocks noGrp="1"/>
          </p:cNvSpPr>
          <p:nvPr>
            <p:ph idx="1"/>
          </p:nvPr>
        </p:nvSpPr>
        <p:spPr>
          <a:xfrm>
            <a:off x="1097280" y="2181909"/>
            <a:ext cx="10058400" cy="3707903"/>
          </a:xfrm>
        </p:spPr>
        <p:txBody>
          <a:bodyPr>
            <a:normAutofit/>
          </a:bodyPr>
          <a:lstStyle/>
          <a:p>
            <a:r>
              <a:rPr lang="fr-FR" sz="2400" dirty="0"/>
              <a:t>Pourquoi cet objectif de la taille de l’entreprise ?</a:t>
            </a:r>
          </a:p>
          <a:p>
            <a:endParaRPr lang="fr-FR" sz="2400" dirty="0"/>
          </a:p>
          <a:p>
            <a:pPr lvl="1" algn="just"/>
            <a:r>
              <a:rPr lang="fr-FR" sz="2000" dirty="0">
                <a:latin typeface="Calibri" pitchFamily="34" charset="0"/>
              </a:rPr>
              <a:t>CA plus élevé → Plus </a:t>
            </a:r>
            <a:r>
              <a:rPr lang="fr-FR" sz="2000" dirty="0"/>
              <a:t>de prestige aux managers (alors que le profit bénéficie aux actionnaires)</a:t>
            </a:r>
          </a:p>
          <a:p>
            <a:pPr lvl="1" algn="just"/>
            <a:endParaRPr lang="fr-FR" sz="2000" dirty="0"/>
          </a:p>
          <a:p>
            <a:pPr lvl="1" algn="just"/>
            <a:r>
              <a:rPr lang="fr-FR" sz="2000" dirty="0"/>
              <a:t>CA plus élevé → </a:t>
            </a:r>
            <a:r>
              <a:rPr lang="fr-FR" sz="2000" dirty="0" smtClean="0"/>
              <a:t>Souvent synonyme de part </a:t>
            </a:r>
            <a:r>
              <a:rPr lang="fr-FR" sz="2000" dirty="0"/>
              <a:t>de marché </a:t>
            </a:r>
            <a:r>
              <a:rPr lang="fr-FR" sz="2000" dirty="0" smtClean="0"/>
              <a:t>conséquente, ce qui </a:t>
            </a:r>
            <a:r>
              <a:rPr lang="fr-FR" sz="2000" dirty="0"/>
              <a:t>décourage l’entrée dans l’industrie et stabilise la position des managers</a:t>
            </a:r>
          </a:p>
          <a:p>
            <a:pPr lvl="1" algn="just"/>
            <a:endParaRPr lang="fr-FR" sz="2000" dirty="0"/>
          </a:p>
          <a:p>
            <a:pPr lvl="1" algn="just"/>
            <a:r>
              <a:rPr lang="fr-FR" sz="2000" dirty="0"/>
              <a:t>Taille importante → </a:t>
            </a:r>
            <a:r>
              <a:rPr lang="fr-FR" sz="2000" dirty="0" smtClean="0"/>
              <a:t>Pouvoir de négociation du manager plus élevé. Par exemple, l’obtention </a:t>
            </a:r>
            <a:r>
              <a:rPr lang="fr-FR" sz="2000" dirty="0"/>
              <a:t>de financements de la part des </a:t>
            </a:r>
            <a:r>
              <a:rPr lang="fr-FR" sz="2000" dirty="0" smtClean="0"/>
              <a:t>banques est facilité </a:t>
            </a:r>
            <a:r>
              <a:rPr lang="fr-FR" sz="2000" dirty="0"/>
              <a:t>(plus enclines à financer les grandes entreprises que les petites)</a:t>
            </a:r>
          </a:p>
          <a:p>
            <a:endParaRPr lang="fr-FR" dirty="0"/>
          </a:p>
        </p:txBody>
      </p:sp>
    </p:spTree>
    <p:extLst>
      <p:ext uri="{BB962C8B-B14F-4D97-AF65-F5344CB8AC3E}">
        <p14:creationId xmlns:p14="http://schemas.microsoft.com/office/powerpoint/2010/main" val="5764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49624"/>
            <a:ext cx="10058400" cy="1024666"/>
          </a:xfrm>
        </p:spPr>
        <p:txBody>
          <a:bodyPr/>
          <a:lstStyle/>
          <a:p>
            <a:pPr algn="ctr"/>
            <a:r>
              <a:rPr lang="fr-FR" dirty="0"/>
              <a:t>4. Les conflits d’intérêts</a:t>
            </a:r>
          </a:p>
        </p:txBody>
      </p:sp>
      <p:sp>
        <p:nvSpPr>
          <p:cNvPr id="3" name="Espace réservé du contenu 2"/>
          <p:cNvSpPr>
            <a:spLocks noGrp="1"/>
          </p:cNvSpPr>
          <p:nvPr>
            <p:ph idx="1"/>
          </p:nvPr>
        </p:nvSpPr>
        <p:spPr>
          <a:xfrm>
            <a:off x="1097280" y="2477746"/>
            <a:ext cx="10058400" cy="2228726"/>
          </a:xfrm>
        </p:spPr>
        <p:txBody>
          <a:bodyPr/>
          <a:lstStyle/>
          <a:p>
            <a:pPr algn="just"/>
            <a:r>
              <a:rPr lang="fr-FR" sz="2400" dirty="0"/>
              <a:t>Les managers cherchent donc avant tout à maximiser les recettes totales issues des ventes sous la contrainte d’un profit </a:t>
            </a:r>
            <a:r>
              <a:rPr lang="fr-FR" sz="2400" dirty="0" smtClean="0"/>
              <a:t>minimum :</a:t>
            </a:r>
            <a:endParaRPr lang="fr-FR" sz="2400" dirty="0"/>
          </a:p>
          <a:p>
            <a:pPr lvl="1" algn="just"/>
            <a:r>
              <a:rPr lang="fr-FR" sz="2000" dirty="0"/>
              <a:t>Pour assurer la survie de l’entreprise (des profits durablement négatifs condamnent à terme l’entreprise à la faillite)</a:t>
            </a:r>
          </a:p>
          <a:p>
            <a:pPr lvl="1" algn="just"/>
            <a:r>
              <a:rPr lang="fr-FR" sz="2000" dirty="0"/>
              <a:t>Pour conserver la fidélité des actionnaires</a:t>
            </a:r>
          </a:p>
          <a:p>
            <a:endParaRPr lang="fr-FR" dirty="0"/>
          </a:p>
        </p:txBody>
      </p:sp>
    </p:spTree>
    <p:extLst>
      <p:ext uri="{BB962C8B-B14F-4D97-AF65-F5344CB8AC3E}">
        <p14:creationId xmlns:p14="http://schemas.microsoft.com/office/powerpoint/2010/main" val="134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76518"/>
            <a:ext cx="10058400" cy="984325"/>
          </a:xfrm>
        </p:spPr>
        <p:txBody>
          <a:bodyPr/>
          <a:lstStyle/>
          <a:p>
            <a:pPr algn="ctr"/>
            <a:r>
              <a:rPr lang="fr-FR" dirty="0" smtClean="0"/>
              <a:t>5. L’opportunisme</a:t>
            </a:r>
            <a:endParaRPr lang="fr-FR" dirty="0"/>
          </a:p>
        </p:txBody>
      </p:sp>
      <p:sp>
        <p:nvSpPr>
          <p:cNvPr id="3" name="Espace réservé du contenu 2"/>
          <p:cNvSpPr>
            <a:spLocks noGrp="1"/>
          </p:cNvSpPr>
          <p:nvPr>
            <p:ph idx="1"/>
          </p:nvPr>
        </p:nvSpPr>
        <p:spPr>
          <a:xfrm>
            <a:off x="1097280" y="2961840"/>
            <a:ext cx="10058400" cy="1233642"/>
          </a:xfrm>
        </p:spPr>
        <p:txBody>
          <a:bodyPr>
            <a:normAutofit/>
          </a:bodyPr>
          <a:lstStyle/>
          <a:p>
            <a:pPr algn="just"/>
            <a:r>
              <a:rPr lang="fr-FR" sz="2400" dirty="0" smtClean="0"/>
              <a:t>Les asymétries d’information et les divergences d’intérêt entre le Principal et l’Agent ont pour conséquence l’apparition de problèmes d’</a:t>
            </a:r>
            <a:r>
              <a:rPr lang="fr-FR" sz="2400" b="1" dirty="0" smtClean="0"/>
              <a:t>opportunisme</a:t>
            </a:r>
            <a:r>
              <a:rPr lang="fr-FR" sz="2400" dirty="0" smtClean="0"/>
              <a:t> de l’Agent</a:t>
            </a:r>
          </a:p>
          <a:p>
            <a:pPr algn="just"/>
            <a:endParaRPr lang="fr-FR" sz="2400" dirty="0"/>
          </a:p>
        </p:txBody>
      </p:sp>
    </p:spTree>
    <p:extLst>
      <p:ext uri="{BB962C8B-B14F-4D97-AF65-F5344CB8AC3E}">
        <p14:creationId xmlns:p14="http://schemas.microsoft.com/office/powerpoint/2010/main" val="95062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76518"/>
            <a:ext cx="10058400" cy="984325"/>
          </a:xfrm>
        </p:spPr>
        <p:txBody>
          <a:bodyPr/>
          <a:lstStyle/>
          <a:p>
            <a:pPr algn="ctr"/>
            <a:r>
              <a:rPr lang="fr-FR" dirty="0" smtClean="0"/>
              <a:t>5. L’opportunisme : la sélection adverse</a:t>
            </a:r>
            <a:endParaRPr lang="fr-FR" dirty="0"/>
          </a:p>
        </p:txBody>
      </p:sp>
      <p:sp>
        <p:nvSpPr>
          <p:cNvPr id="3" name="Espace réservé du contenu 2"/>
          <p:cNvSpPr>
            <a:spLocks noGrp="1"/>
          </p:cNvSpPr>
          <p:nvPr>
            <p:ph idx="1"/>
          </p:nvPr>
        </p:nvSpPr>
        <p:spPr>
          <a:xfrm>
            <a:off x="1097280" y="2548868"/>
            <a:ext cx="10058400" cy="2834294"/>
          </a:xfrm>
        </p:spPr>
        <p:txBody>
          <a:bodyPr>
            <a:normAutofit/>
          </a:bodyPr>
          <a:lstStyle/>
          <a:p>
            <a:pPr algn="just">
              <a:buFont typeface="Arial" charset="0"/>
              <a:buChar char="•"/>
            </a:pPr>
            <a:r>
              <a:rPr lang="fr-FR" sz="2200" dirty="0"/>
              <a:t>On parle de sélection adverse quand le Principal a du mal à cerner les caractéristiques de l’Agent ou du bien qu’il propose. C’est un problème d’opportunisme précontractuel.</a:t>
            </a:r>
          </a:p>
          <a:p>
            <a:pPr lvl="2" algn="just">
              <a:buFont typeface="Arial" charset="0"/>
              <a:buChar char="•"/>
            </a:pPr>
            <a:r>
              <a:rPr lang="fr-FR" sz="1800" dirty="0"/>
              <a:t>Exemple : les actionnaires ne savent pas si le dirigeant qu’ils prévoient d’embaucher est compétent ou pas. Ce dernier peut être incité à mentir sur ses compétences pour obtenir le poste</a:t>
            </a:r>
          </a:p>
          <a:p>
            <a:pPr lvl="1" algn="just">
              <a:buFont typeface="Arial" charset="0"/>
              <a:buChar char="•"/>
            </a:pPr>
            <a:endParaRPr lang="fr-FR" sz="2200" dirty="0"/>
          </a:p>
          <a:p>
            <a:pPr algn="just">
              <a:buFont typeface="Arial" charset="0"/>
              <a:buChar char="•"/>
            </a:pPr>
            <a:r>
              <a:rPr lang="fr-FR" sz="2400" dirty="0"/>
              <a:t>On parle de sélection adverse quand la variable qui fait l’objet de l’asymétrie informationnelle n’est pas manipulable par la partie qui la détient</a:t>
            </a:r>
          </a:p>
          <a:p>
            <a:pPr algn="just"/>
            <a:endParaRPr lang="fr-FR" sz="2400" dirty="0"/>
          </a:p>
        </p:txBody>
      </p:sp>
    </p:spTree>
    <p:extLst>
      <p:ext uri="{BB962C8B-B14F-4D97-AF65-F5344CB8AC3E}">
        <p14:creationId xmlns:p14="http://schemas.microsoft.com/office/powerpoint/2010/main" val="12191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76518"/>
            <a:ext cx="10058400" cy="984325"/>
          </a:xfrm>
        </p:spPr>
        <p:txBody>
          <a:bodyPr/>
          <a:lstStyle/>
          <a:p>
            <a:pPr algn="ctr"/>
            <a:r>
              <a:rPr lang="fr-FR" dirty="0" smtClean="0"/>
              <a:t>5. L’opportunisme : l’aléa moral</a:t>
            </a:r>
            <a:endParaRPr lang="fr-FR" dirty="0"/>
          </a:p>
        </p:txBody>
      </p:sp>
      <p:sp>
        <p:nvSpPr>
          <p:cNvPr id="3" name="Espace réservé du contenu 2"/>
          <p:cNvSpPr>
            <a:spLocks noGrp="1"/>
          </p:cNvSpPr>
          <p:nvPr>
            <p:ph idx="1"/>
          </p:nvPr>
        </p:nvSpPr>
        <p:spPr>
          <a:xfrm>
            <a:off x="1097280" y="2155016"/>
            <a:ext cx="10058400" cy="4138208"/>
          </a:xfrm>
        </p:spPr>
        <p:txBody>
          <a:bodyPr>
            <a:normAutofit/>
          </a:bodyPr>
          <a:lstStyle/>
          <a:p>
            <a:pPr marL="201168" lvl="1" indent="0" algn="just">
              <a:buNone/>
            </a:pPr>
            <a:r>
              <a:rPr lang="fr-FR" sz="2400" dirty="0" smtClean="0"/>
              <a:t>Il s’agit d’un problème d’opportunisme post-contractuel. L’aléa moral se subdivise en deux sous catégories de problèmes :</a:t>
            </a:r>
          </a:p>
          <a:p>
            <a:pPr marL="201168" lvl="1" indent="0" algn="just">
              <a:buNone/>
            </a:pPr>
            <a:endParaRPr lang="fr-FR" sz="2000" dirty="0"/>
          </a:p>
          <a:p>
            <a:pPr lvl="2" algn="just">
              <a:buFont typeface="Arial" charset="0"/>
              <a:buChar char="•"/>
            </a:pPr>
            <a:r>
              <a:rPr lang="fr-FR" sz="2000" b="1" dirty="0"/>
              <a:t>L’action cachée</a:t>
            </a:r>
            <a:r>
              <a:rPr lang="fr-FR" sz="2000" dirty="0"/>
              <a:t>: le Principal ne peut pas observer l’action de </a:t>
            </a:r>
            <a:r>
              <a:rPr lang="fr-FR" sz="2000" dirty="0" smtClean="0"/>
              <a:t>l’Agent (action inobservable). </a:t>
            </a:r>
            <a:r>
              <a:rPr lang="fr-FR" sz="2000" i="1" dirty="0"/>
              <a:t>Ex: les actionnaires n’observent pas nécessairement les décisions prises quotidiennement par le dirigeant dans l’entreprise. Ce dernier peut donc être incité à poursuivre ses propres intérêts au détriment de ceux des </a:t>
            </a:r>
            <a:r>
              <a:rPr lang="fr-FR" sz="2000" i="1" dirty="0" smtClean="0"/>
              <a:t>actionnaires</a:t>
            </a:r>
            <a:endParaRPr lang="fr-FR" sz="2000" i="1" dirty="0"/>
          </a:p>
          <a:p>
            <a:pPr lvl="2" algn="just">
              <a:buFont typeface="Arial" charset="0"/>
              <a:buChar char="•"/>
            </a:pPr>
            <a:r>
              <a:rPr lang="fr-FR" sz="2000" b="1" dirty="0"/>
              <a:t>L’information cachée</a:t>
            </a:r>
            <a:r>
              <a:rPr lang="fr-FR" sz="2000" dirty="0"/>
              <a:t>: le Principal peut observer l’action de l’Agent, mais il ne peut pas juger si son action est appropriée à la situation ou pas, du fait d’un problème de compétence. </a:t>
            </a:r>
            <a:r>
              <a:rPr lang="fr-FR" sz="2000" i="1" dirty="0"/>
              <a:t>Ex: les actionnaires observent que le dirigeant a engagé des </a:t>
            </a:r>
            <a:r>
              <a:rPr lang="fr-FR" sz="2000" i="1" dirty="0" smtClean="0"/>
              <a:t>dépenses supplémentaires, </a:t>
            </a:r>
            <a:r>
              <a:rPr lang="fr-FR" sz="2000" i="1" dirty="0"/>
              <a:t>mais ne savent pas si ces </a:t>
            </a:r>
            <a:r>
              <a:rPr lang="fr-FR" sz="2000" i="1" dirty="0" smtClean="0"/>
              <a:t>dépenses sont </a:t>
            </a:r>
            <a:r>
              <a:rPr lang="fr-FR" sz="2000" i="1" dirty="0"/>
              <a:t>de nature à accroître les profits de l’entreprise ou si ce sont des investissements </a:t>
            </a:r>
            <a:r>
              <a:rPr lang="fr-FR" sz="2000" i="1" dirty="0" smtClean="0"/>
              <a:t>destinés à accroître son prestige</a:t>
            </a:r>
            <a:endParaRPr lang="fr-FR" sz="2000" i="1" dirty="0"/>
          </a:p>
          <a:p>
            <a:pPr marL="201168" lvl="1" indent="0" algn="just">
              <a:buNone/>
            </a:pPr>
            <a:endParaRPr lang="fr-FR" sz="2000" dirty="0" smtClean="0"/>
          </a:p>
          <a:p>
            <a:pPr marL="201168" lvl="1" indent="0" algn="just">
              <a:buNone/>
            </a:pPr>
            <a:endParaRPr lang="fr-FR" sz="2000" dirty="0" smtClean="0"/>
          </a:p>
          <a:p>
            <a:pPr marL="384048" lvl="2" indent="0" algn="just">
              <a:buNone/>
            </a:pPr>
            <a:endParaRPr lang="fr-FR" sz="1600" dirty="0"/>
          </a:p>
        </p:txBody>
      </p:sp>
    </p:spTree>
    <p:extLst>
      <p:ext uri="{BB962C8B-B14F-4D97-AF65-F5344CB8AC3E}">
        <p14:creationId xmlns:p14="http://schemas.microsoft.com/office/powerpoint/2010/main" val="10595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3" grpI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76518"/>
            <a:ext cx="10058400" cy="984325"/>
          </a:xfrm>
        </p:spPr>
        <p:txBody>
          <a:bodyPr/>
          <a:lstStyle/>
          <a:p>
            <a:pPr algn="ctr"/>
            <a:r>
              <a:rPr lang="fr-FR" dirty="0" smtClean="0"/>
              <a:t>5. L’opportunisme : l’aléa moral</a:t>
            </a:r>
            <a:endParaRPr lang="fr-FR" dirty="0"/>
          </a:p>
        </p:txBody>
      </p:sp>
      <p:sp>
        <p:nvSpPr>
          <p:cNvPr id="3" name="Espace réservé du contenu 2"/>
          <p:cNvSpPr>
            <a:spLocks noGrp="1"/>
          </p:cNvSpPr>
          <p:nvPr>
            <p:ph idx="1"/>
          </p:nvPr>
        </p:nvSpPr>
        <p:spPr>
          <a:xfrm>
            <a:off x="1097280" y="2867711"/>
            <a:ext cx="10058400" cy="1879101"/>
          </a:xfrm>
        </p:spPr>
        <p:txBody>
          <a:bodyPr>
            <a:normAutofit/>
          </a:bodyPr>
          <a:lstStyle/>
          <a:p>
            <a:pPr marL="201168" lvl="1" indent="0" algn="just">
              <a:buNone/>
            </a:pPr>
            <a:r>
              <a:rPr lang="fr-FR" sz="2000" dirty="0" smtClean="0"/>
              <a:t>On </a:t>
            </a:r>
            <a:r>
              <a:rPr lang="fr-FR" sz="2000" dirty="0"/>
              <a:t>parle d’aléa moral quand la variable qui fait l’objet de l’asymétrie informationnelle est manipulable par la partie qui la détient (</a:t>
            </a:r>
            <a:r>
              <a:rPr lang="fr-FR" sz="2000" b="1" dirty="0"/>
              <a:t>problème </a:t>
            </a:r>
            <a:r>
              <a:rPr lang="fr-FR" sz="2000" b="1" dirty="0" smtClean="0"/>
              <a:t>comportemental</a:t>
            </a:r>
            <a:r>
              <a:rPr lang="fr-FR" sz="2000" dirty="0"/>
              <a:t> </a:t>
            </a:r>
            <a:r>
              <a:rPr lang="fr-FR" sz="2000" dirty="0" smtClean="0"/>
              <a:t>qui se pose pendant l’exécution du contrat). </a:t>
            </a:r>
            <a:r>
              <a:rPr lang="fr-FR" sz="2000" i="1" dirty="0" smtClean="0"/>
              <a:t>Exemple: dans la relation actionnaires / dirigeant, le niveau d’effort entrepris par le manager pour maximiser les profits de l’entreprise est une variable inobservable et manipulable par ce dernier</a:t>
            </a:r>
            <a:endParaRPr lang="fr-FR" sz="2000" i="1" dirty="0"/>
          </a:p>
          <a:p>
            <a:pPr marL="201168" lvl="1" indent="0" algn="just">
              <a:buNone/>
            </a:pPr>
            <a:endParaRPr lang="fr-FR" sz="2000" dirty="0" smtClean="0"/>
          </a:p>
          <a:p>
            <a:pPr marL="384048" lvl="2" indent="0" algn="just">
              <a:buNone/>
            </a:pPr>
            <a:endParaRPr lang="fr-FR" sz="1600" dirty="0"/>
          </a:p>
        </p:txBody>
      </p:sp>
    </p:spTree>
    <p:extLst>
      <p:ext uri="{BB962C8B-B14F-4D97-AF65-F5344CB8AC3E}">
        <p14:creationId xmlns:p14="http://schemas.microsoft.com/office/powerpoint/2010/main" val="1849725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57200"/>
            <a:ext cx="10058400" cy="903642"/>
          </a:xfrm>
        </p:spPr>
        <p:txBody>
          <a:bodyPr/>
          <a:lstStyle/>
          <a:p>
            <a:pPr algn="ctr"/>
            <a:r>
              <a:rPr lang="fr-FR" dirty="0" smtClean="0"/>
              <a:t>6. Schéma récapitulatif</a:t>
            </a:r>
            <a:endParaRPr lang="fr-FR" dirty="0"/>
          </a:p>
        </p:txBody>
      </p:sp>
      <p:sp>
        <p:nvSpPr>
          <p:cNvPr id="4" name="Rectangle 3"/>
          <p:cNvSpPr/>
          <p:nvPr/>
        </p:nvSpPr>
        <p:spPr>
          <a:xfrm>
            <a:off x="1640062" y="2462577"/>
            <a:ext cx="2090590" cy="847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Séparation droits de propriété / pouvoir de décision</a:t>
            </a:r>
            <a:endParaRPr lang="fr-FR" dirty="0">
              <a:solidFill>
                <a:schemeClr val="tx1"/>
              </a:solidFill>
            </a:endParaRPr>
          </a:p>
        </p:txBody>
      </p:sp>
      <p:sp>
        <p:nvSpPr>
          <p:cNvPr id="8" name="Rectangle 7"/>
          <p:cNvSpPr/>
          <p:nvPr/>
        </p:nvSpPr>
        <p:spPr>
          <a:xfrm>
            <a:off x="1640062" y="4372775"/>
            <a:ext cx="2090590" cy="847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Délégation du pouvoir de décision</a:t>
            </a:r>
            <a:endParaRPr lang="fr-FR" dirty="0">
              <a:solidFill>
                <a:schemeClr val="tx1"/>
              </a:solidFill>
            </a:endParaRPr>
          </a:p>
        </p:txBody>
      </p:sp>
      <p:sp>
        <p:nvSpPr>
          <p:cNvPr id="9" name="Rectangle 8"/>
          <p:cNvSpPr/>
          <p:nvPr/>
        </p:nvSpPr>
        <p:spPr>
          <a:xfrm>
            <a:off x="5371998" y="2462577"/>
            <a:ext cx="1627094" cy="847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Conflits d’intérêts</a:t>
            </a:r>
            <a:endParaRPr lang="fr-FR" dirty="0">
              <a:solidFill>
                <a:schemeClr val="tx1"/>
              </a:solidFill>
            </a:endParaRPr>
          </a:p>
        </p:txBody>
      </p:sp>
      <p:sp>
        <p:nvSpPr>
          <p:cNvPr id="10" name="Rectangle 9"/>
          <p:cNvSpPr/>
          <p:nvPr/>
        </p:nvSpPr>
        <p:spPr>
          <a:xfrm>
            <a:off x="5371998" y="4348217"/>
            <a:ext cx="1627094" cy="847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Asymétries d’information</a:t>
            </a:r>
            <a:endParaRPr lang="fr-FR" dirty="0">
              <a:solidFill>
                <a:schemeClr val="tx1"/>
              </a:solidFill>
            </a:endParaRPr>
          </a:p>
        </p:txBody>
      </p:sp>
      <p:sp>
        <p:nvSpPr>
          <p:cNvPr id="11" name="Rectangle 10"/>
          <p:cNvSpPr/>
          <p:nvPr/>
        </p:nvSpPr>
        <p:spPr>
          <a:xfrm>
            <a:off x="8452982" y="3424961"/>
            <a:ext cx="2703021" cy="847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Opportunisme de l’Agent (</a:t>
            </a:r>
            <a:r>
              <a:rPr lang="fr-FR" smtClean="0">
                <a:solidFill>
                  <a:schemeClr val="tx1"/>
                </a:solidFill>
              </a:rPr>
              <a:t>sélection adverse et/ou aléa moral)</a:t>
            </a:r>
            <a:endParaRPr lang="fr-FR" dirty="0">
              <a:solidFill>
                <a:schemeClr val="tx1"/>
              </a:solidFill>
            </a:endParaRPr>
          </a:p>
        </p:txBody>
      </p:sp>
      <p:sp>
        <p:nvSpPr>
          <p:cNvPr id="15" name="Flèche vers la droite 14"/>
          <p:cNvSpPr/>
          <p:nvPr/>
        </p:nvSpPr>
        <p:spPr>
          <a:xfrm>
            <a:off x="4225527" y="4599803"/>
            <a:ext cx="837811" cy="39310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7" name="Flèche vers la droite 16"/>
          <p:cNvSpPr/>
          <p:nvPr/>
        </p:nvSpPr>
        <p:spPr>
          <a:xfrm rot="19576916">
            <a:off x="7356768" y="4396535"/>
            <a:ext cx="758738" cy="406536"/>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8" name="Flèche vers la droite 17"/>
          <p:cNvSpPr/>
          <p:nvPr/>
        </p:nvSpPr>
        <p:spPr>
          <a:xfrm rot="2045396">
            <a:off x="7336846" y="2972787"/>
            <a:ext cx="758738" cy="406536"/>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9" name="Flèche vers la droite 18"/>
          <p:cNvSpPr/>
          <p:nvPr/>
        </p:nvSpPr>
        <p:spPr>
          <a:xfrm>
            <a:off x="4225528" y="2689605"/>
            <a:ext cx="837811" cy="39310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5883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49941"/>
            <a:ext cx="10058400" cy="851989"/>
          </a:xfrm>
        </p:spPr>
        <p:txBody>
          <a:bodyPr/>
          <a:lstStyle/>
          <a:p>
            <a:pPr algn="ctr"/>
            <a:r>
              <a:rPr lang="fr-FR" dirty="0" smtClean="0"/>
              <a:t>7. Faits stylisés : le cas Vivendi</a:t>
            </a:r>
            <a:endParaRPr lang="fr-FR" dirty="0"/>
          </a:p>
        </p:txBody>
      </p:sp>
      <p:sp>
        <p:nvSpPr>
          <p:cNvPr id="3" name="Espace réservé du contenu 2"/>
          <p:cNvSpPr>
            <a:spLocks noGrp="1"/>
          </p:cNvSpPr>
          <p:nvPr>
            <p:ph idx="1"/>
          </p:nvPr>
        </p:nvSpPr>
        <p:spPr>
          <a:xfrm>
            <a:off x="1097280" y="2527905"/>
            <a:ext cx="10058400" cy="2697237"/>
          </a:xfrm>
        </p:spPr>
        <p:txBody>
          <a:bodyPr>
            <a:noAutofit/>
          </a:bodyPr>
          <a:lstStyle/>
          <a:p>
            <a:pPr algn="just"/>
            <a:r>
              <a:rPr lang="fr-FR" sz="2400" dirty="0" smtClean="0"/>
              <a:t>Les conflits d’intérêt entre actionnaires et dirigeants peuvent détériorer les performances de l’entreprise, et même parfois conduire l’entreprise à sa perte</a:t>
            </a:r>
          </a:p>
          <a:p>
            <a:pPr algn="just"/>
            <a:endParaRPr lang="fr-FR" sz="2400" dirty="0"/>
          </a:p>
          <a:p>
            <a:pPr algn="just"/>
            <a:r>
              <a:rPr lang="fr-FR" sz="2400" dirty="0" smtClean="0"/>
              <a:t>La gestion de Vivendi Universal sous la présidence de J.M. Messier constitue un cas d’école des conséquences néfastes que peuvent avoir ces conflits d’intérêt</a:t>
            </a:r>
            <a:endParaRPr lang="fr-FR" sz="2400" dirty="0"/>
          </a:p>
        </p:txBody>
      </p:sp>
    </p:spTree>
    <p:extLst>
      <p:ext uri="{BB962C8B-B14F-4D97-AF65-F5344CB8AC3E}">
        <p14:creationId xmlns:p14="http://schemas.microsoft.com/office/powerpoint/2010/main" val="9793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24092"/>
            <a:ext cx="10058400" cy="961856"/>
          </a:xfrm>
        </p:spPr>
        <p:txBody>
          <a:bodyPr/>
          <a:lstStyle/>
          <a:p>
            <a:pPr algn="ctr"/>
            <a:r>
              <a:rPr lang="fr-FR" dirty="0" smtClean="0"/>
              <a:t>Plan de présentation</a:t>
            </a:r>
            <a:endParaRPr lang="fr-FR" dirty="0"/>
          </a:p>
        </p:txBody>
      </p:sp>
      <p:sp>
        <p:nvSpPr>
          <p:cNvPr id="3" name="Espace réservé du contenu 2"/>
          <p:cNvSpPr>
            <a:spLocks noGrp="1"/>
          </p:cNvSpPr>
          <p:nvPr>
            <p:ph idx="1"/>
          </p:nvPr>
        </p:nvSpPr>
        <p:spPr>
          <a:xfrm>
            <a:off x="1097280" y="2546429"/>
            <a:ext cx="10058400" cy="3186713"/>
          </a:xfrm>
        </p:spPr>
        <p:txBody>
          <a:bodyPr>
            <a:normAutofit/>
          </a:bodyPr>
          <a:lstStyle/>
          <a:p>
            <a:pPr algn="just"/>
            <a:r>
              <a:rPr lang="fr-FR" sz="2400" dirty="0" smtClean="0"/>
              <a:t>I. </a:t>
            </a:r>
            <a:r>
              <a:rPr lang="fr-FR" sz="2400" dirty="0" smtClean="0"/>
              <a:t>Quelques notions importantes pour commencer</a:t>
            </a:r>
          </a:p>
          <a:p>
            <a:pPr algn="just"/>
            <a:endParaRPr lang="fr-FR" sz="2400" dirty="0"/>
          </a:p>
          <a:p>
            <a:pPr algn="just"/>
            <a:r>
              <a:rPr lang="fr-FR" sz="2400" dirty="0" smtClean="0"/>
              <a:t>II. </a:t>
            </a:r>
            <a:r>
              <a:rPr lang="fr-FR" sz="2400" dirty="0" smtClean="0"/>
              <a:t>Théorie de l’Agence et allocation du pouvoir de décision</a:t>
            </a:r>
          </a:p>
          <a:p>
            <a:pPr algn="just"/>
            <a:endParaRPr lang="fr-FR" sz="2400" dirty="0" smtClean="0"/>
          </a:p>
          <a:p>
            <a:pPr algn="just"/>
            <a:r>
              <a:rPr lang="fr-FR" sz="2400" dirty="0" smtClean="0"/>
              <a:t>III. </a:t>
            </a:r>
            <a:r>
              <a:rPr lang="fr-FR" sz="2400" dirty="0" smtClean="0"/>
              <a:t>Structuration interne des entreprises et allocation du pouvoir de </a:t>
            </a:r>
            <a:r>
              <a:rPr lang="fr-FR" sz="2400" dirty="0" smtClean="0"/>
              <a:t>décision : </a:t>
            </a:r>
            <a:r>
              <a:rPr lang="fr-FR" sz="2400" dirty="0" smtClean="0"/>
              <a:t>l’exemple de la firme </a:t>
            </a:r>
            <a:r>
              <a:rPr lang="fr-FR" sz="2400" dirty="0" err="1" smtClean="0"/>
              <a:t>multidivisionnelle</a:t>
            </a:r>
            <a:endParaRPr lang="fr-FR" sz="2400" dirty="0"/>
          </a:p>
        </p:txBody>
      </p:sp>
    </p:spTree>
    <p:extLst>
      <p:ext uri="{BB962C8B-B14F-4D97-AF65-F5344CB8AC3E}">
        <p14:creationId xmlns:p14="http://schemas.microsoft.com/office/powerpoint/2010/main" val="60641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49941"/>
            <a:ext cx="10058400" cy="851989"/>
          </a:xfrm>
        </p:spPr>
        <p:txBody>
          <a:bodyPr/>
          <a:lstStyle/>
          <a:p>
            <a:pPr algn="ctr"/>
            <a:r>
              <a:rPr lang="fr-FR" dirty="0" smtClean="0"/>
              <a:t>7. Faits stylisés : le cas Vivendi</a:t>
            </a:r>
            <a:endParaRPr lang="fr-FR" dirty="0"/>
          </a:p>
        </p:txBody>
      </p:sp>
      <p:sp>
        <p:nvSpPr>
          <p:cNvPr id="3" name="Espace réservé du contenu 2"/>
          <p:cNvSpPr>
            <a:spLocks noGrp="1"/>
          </p:cNvSpPr>
          <p:nvPr>
            <p:ph idx="1"/>
          </p:nvPr>
        </p:nvSpPr>
        <p:spPr>
          <a:xfrm>
            <a:off x="1097280" y="2249715"/>
            <a:ext cx="10058400" cy="3715656"/>
          </a:xfrm>
        </p:spPr>
        <p:txBody>
          <a:bodyPr>
            <a:noAutofit/>
          </a:bodyPr>
          <a:lstStyle/>
          <a:p>
            <a:pPr algn="just"/>
            <a:r>
              <a:rPr lang="fr-FR" sz="2400" dirty="0" smtClean="0"/>
              <a:t>J.M. Messier devient PDG de la CGE en 1996. Le groupe emploie alors 220 000 personnes et compte plus de 2300 filiales</a:t>
            </a:r>
          </a:p>
          <a:p>
            <a:pPr algn="just"/>
            <a:endParaRPr lang="fr-FR" sz="2400" dirty="0"/>
          </a:p>
          <a:p>
            <a:pPr algn="just"/>
            <a:r>
              <a:rPr lang="fr-FR" sz="2400" dirty="0" smtClean="0"/>
              <a:t>Un groupe présent dans plusieurs secteurs d’activité: distribution d’eau et propreté, BTP, énergie, immobilier, communication</a:t>
            </a:r>
            <a:endParaRPr lang="fr-FR" sz="2400" dirty="0"/>
          </a:p>
          <a:p>
            <a:pPr algn="just"/>
            <a:endParaRPr lang="fr-FR" sz="2400" dirty="0" smtClean="0"/>
          </a:p>
          <a:p>
            <a:pPr algn="just"/>
            <a:r>
              <a:rPr lang="fr-FR" sz="2400" dirty="0" smtClean="0"/>
              <a:t>Sous la présidence de J.M. Messier, le groupe est renommé « Vivendi »</a:t>
            </a:r>
            <a:endParaRPr lang="fr-FR" sz="2400" dirty="0"/>
          </a:p>
        </p:txBody>
      </p:sp>
    </p:spTree>
    <p:extLst>
      <p:ext uri="{BB962C8B-B14F-4D97-AF65-F5344CB8AC3E}">
        <p14:creationId xmlns:p14="http://schemas.microsoft.com/office/powerpoint/2010/main" val="6974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49941"/>
            <a:ext cx="10058400" cy="851989"/>
          </a:xfrm>
        </p:spPr>
        <p:txBody>
          <a:bodyPr/>
          <a:lstStyle/>
          <a:p>
            <a:pPr algn="ctr"/>
            <a:r>
              <a:rPr lang="fr-FR" dirty="0" smtClean="0"/>
              <a:t>7. Faits stylisés : le cas Vivendi</a:t>
            </a:r>
            <a:endParaRPr lang="fr-FR" dirty="0"/>
          </a:p>
        </p:txBody>
      </p:sp>
      <p:sp>
        <p:nvSpPr>
          <p:cNvPr id="3" name="Espace réservé du contenu 2"/>
          <p:cNvSpPr>
            <a:spLocks noGrp="1"/>
          </p:cNvSpPr>
          <p:nvPr>
            <p:ph idx="1"/>
          </p:nvPr>
        </p:nvSpPr>
        <p:spPr>
          <a:xfrm>
            <a:off x="1097280" y="2195927"/>
            <a:ext cx="10058400" cy="3715656"/>
          </a:xfrm>
        </p:spPr>
        <p:txBody>
          <a:bodyPr>
            <a:normAutofit lnSpcReduction="10000"/>
          </a:bodyPr>
          <a:lstStyle/>
          <a:p>
            <a:pPr algn="just"/>
            <a:r>
              <a:rPr lang="fr-FR" sz="2400" dirty="0" smtClean="0"/>
              <a:t>En 2001, Vivendi achète un loft de 17,6 millions de dollars sur Park Avenue à New York pour en faire le logement de fonction de J.M. </a:t>
            </a:r>
            <a:r>
              <a:rPr lang="fr-FR" sz="2400" dirty="0" smtClean="0"/>
              <a:t>Messier</a:t>
            </a:r>
            <a:endParaRPr lang="fr-FR" sz="2400" dirty="0" smtClean="0"/>
          </a:p>
          <a:p>
            <a:pPr algn="just"/>
            <a:endParaRPr lang="fr-FR" sz="2400" dirty="0" smtClean="0"/>
          </a:p>
          <a:p>
            <a:pPr algn="just"/>
            <a:r>
              <a:rPr lang="fr-FR" sz="2400" dirty="0" smtClean="0"/>
              <a:t>De 1998 à 2001, le groupe Vivendi développe une stratégie d’acquisitions sans frein en rachetant successivement les groupes Havas, US </a:t>
            </a:r>
            <a:r>
              <a:rPr lang="fr-FR" sz="2400" dirty="0" err="1" smtClean="0"/>
              <a:t>Filter</a:t>
            </a:r>
            <a:r>
              <a:rPr lang="fr-FR" sz="2400" dirty="0" smtClean="0"/>
              <a:t>, Pathé, Seagram, USA network, dilapidant la trésorerie de l’entreprise</a:t>
            </a:r>
          </a:p>
          <a:p>
            <a:pPr algn="just"/>
            <a:endParaRPr lang="fr-FR" sz="2400" dirty="0"/>
          </a:p>
          <a:p>
            <a:pPr algn="just"/>
            <a:r>
              <a:rPr lang="fr-FR" sz="2400" dirty="0" smtClean="0"/>
              <a:t>Entre 2000 et 2002, J.M. Messier tente de masquer le problème en publiant des résultats d’exploitation surévalués afin de rassurer les actionnaires</a:t>
            </a:r>
          </a:p>
          <a:p>
            <a:pPr algn="just"/>
            <a:endParaRPr lang="fr-FR" sz="2400" dirty="0"/>
          </a:p>
          <a:p>
            <a:pPr algn="just"/>
            <a:endParaRPr lang="fr-FR" sz="2400" dirty="0"/>
          </a:p>
        </p:txBody>
      </p:sp>
    </p:spTree>
    <p:extLst>
      <p:ext uri="{BB962C8B-B14F-4D97-AF65-F5344CB8AC3E}">
        <p14:creationId xmlns:p14="http://schemas.microsoft.com/office/powerpoint/2010/main" val="112509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49941"/>
            <a:ext cx="10058400" cy="851989"/>
          </a:xfrm>
        </p:spPr>
        <p:txBody>
          <a:bodyPr/>
          <a:lstStyle/>
          <a:p>
            <a:pPr algn="ctr"/>
            <a:r>
              <a:rPr lang="fr-FR" dirty="0" smtClean="0"/>
              <a:t>7. Faits stylisés : le cas Vivendi</a:t>
            </a:r>
            <a:endParaRPr lang="fr-FR" dirty="0"/>
          </a:p>
        </p:txBody>
      </p:sp>
      <p:sp>
        <p:nvSpPr>
          <p:cNvPr id="3" name="Espace réservé du contenu 2"/>
          <p:cNvSpPr>
            <a:spLocks noGrp="1"/>
          </p:cNvSpPr>
          <p:nvPr>
            <p:ph idx="1"/>
          </p:nvPr>
        </p:nvSpPr>
        <p:spPr>
          <a:xfrm>
            <a:off x="1097280" y="2195927"/>
            <a:ext cx="10058400" cy="3715656"/>
          </a:xfrm>
        </p:spPr>
        <p:txBody>
          <a:bodyPr>
            <a:normAutofit/>
          </a:bodyPr>
          <a:lstStyle/>
          <a:p>
            <a:pPr algn="just"/>
            <a:r>
              <a:rPr lang="fr-FR" sz="2400" dirty="0" smtClean="0"/>
              <a:t>En mars 2002, J.M. Messier annonce aux actionnaires des pertes de 13,7 milliards d’euros pour l’année 2001 en déclarant que « tout va mieux que bien »</a:t>
            </a:r>
          </a:p>
          <a:p>
            <a:pPr algn="just"/>
            <a:endParaRPr lang="fr-FR" sz="2400" dirty="0"/>
          </a:p>
          <a:p>
            <a:pPr algn="just"/>
            <a:r>
              <a:rPr lang="fr-FR" sz="2400" dirty="0" smtClean="0"/>
              <a:t>Dès lors, il perd la confiance des actionnaires. Le cours de Bourse de l’action Vivendi s’effondre et J.M. Messier doit démissionner en juillet 2002</a:t>
            </a:r>
          </a:p>
          <a:p>
            <a:pPr algn="just"/>
            <a:endParaRPr lang="fr-FR" sz="2400" dirty="0"/>
          </a:p>
          <a:p>
            <a:pPr algn="just"/>
            <a:r>
              <a:rPr lang="fr-FR" sz="2400" dirty="0" smtClean="0"/>
              <a:t>Conséquence de la gestion catastrophique de J.M. Messier, les pertes de Vivendi s’accentuent à 27 milliards de dollars pour l’année 2002</a:t>
            </a:r>
            <a:endParaRPr lang="fr-FR" sz="2400" dirty="0"/>
          </a:p>
        </p:txBody>
      </p:sp>
    </p:spTree>
    <p:extLst>
      <p:ext uri="{BB962C8B-B14F-4D97-AF65-F5344CB8AC3E}">
        <p14:creationId xmlns:p14="http://schemas.microsoft.com/office/powerpoint/2010/main" val="204715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89965"/>
            <a:ext cx="10058400" cy="957431"/>
          </a:xfrm>
        </p:spPr>
        <p:txBody>
          <a:bodyPr/>
          <a:lstStyle/>
          <a:p>
            <a:pPr algn="ctr"/>
            <a:r>
              <a:rPr lang="fr-FR" dirty="0"/>
              <a:t>7. Faits stylisés : le cas Vivendi</a:t>
            </a:r>
          </a:p>
        </p:txBody>
      </p:sp>
      <p:sp>
        <p:nvSpPr>
          <p:cNvPr id="3" name="Espace réservé du contenu 2"/>
          <p:cNvSpPr>
            <a:spLocks noGrp="1"/>
          </p:cNvSpPr>
          <p:nvPr>
            <p:ph idx="1"/>
          </p:nvPr>
        </p:nvSpPr>
        <p:spPr>
          <a:xfrm>
            <a:off x="1097280" y="2316381"/>
            <a:ext cx="10058400" cy="3398619"/>
          </a:xfrm>
        </p:spPr>
        <p:txBody>
          <a:bodyPr/>
          <a:lstStyle/>
          <a:p>
            <a:pPr algn="just"/>
            <a:r>
              <a:rPr lang="fr-FR" i="1" dirty="0"/>
              <a:t>« Quatorze procédures de class action réunissant des actionnaires minoritaires ont été déposées contre le groupe de communication et de médias et ses anciens dirigeants…Selon les actionnaires minoritaires, Vivendi Universal a mené une stratégie d’acquisitions sans frein en publiant des états financiers trompeurs, contenant des résultats surévalués en vue de maintenir un cours de ses actions élevé, de conserver une notation de crédits favorables et avoir accès à de nouveaux financements »</a:t>
            </a:r>
            <a:r>
              <a:rPr lang="fr-FR" dirty="0"/>
              <a:t>, Le Monde, mars 2003</a:t>
            </a:r>
          </a:p>
          <a:p>
            <a:pPr algn="just"/>
            <a:endParaRPr lang="fr-FR" dirty="0"/>
          </a:p>
          <a:p>
            <a:pPr algn="just"/>
            <a:r>
              <a:rPr lang="fr-FR" dirty="0"/>
              <a:t>Vivendi est condamné en 2004 à verser à 51 millions de dollars d’indemnités au profit des actionnaires trompés par sa communication financière entre 2000 et 2002 (entre 800 000 et 1 000 000 d’actionnaires concernés)</a:t>
            </a:r>
          </a:p>
          <a:p>
            <a:endParaRPr lang="fr-FR" dirty="0"/>
          </a:p>
        </p:txBody>
      </p:sp>
    </p:spTree>
    <p:extLst>
      <p:ext uri="{BB962C8B-B14F-4D97-AF65-F5344CB8AC3E}">
        <p14:creationId xmlns:p14="http://schemas.microsoft.com/office/powerpoint/2010/main" val="5861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57200"/>
            <a:ext cx="10058400" cy="943984"/>
          </a:xfrm>
        </p:spPr>
        <p:txBody>
          <a:bodyPr/>
          <a:lstStyle/>
          <a:p>
            <a:pPr algn="ctr"/>
            <a:r>
              <a:rPr lang="fr-FR" dirty="0" smtClean="0"/>
              <a:t>8. Les coûts d’agence</a:t>
            </a:r>
            <a:endParaRPr lang="fr-FR" dirty="0"/>
          </a:p>
        </p:txBody>
      </p:sp>
      <p:sp>
        <p:nvSpPr>
          <p:cNvPr id="3" name="Espace réservé du contenu 2"/>
          <p:cNvSpPr>
            <a:spLocks noGrp="1"/>
          </p:cNvSpPr>
          <p:nvPr>
            <p:ph idx="1"/>
          </p:nvPr>
        </p:nvSpPr>
        <p:spPr>
          <a:xfrm>
            <a:off x="1097280" y="2353235"/>
            <a:ext cx="10058400" cy="3227294"/>
          </a:xfrm>
        </p:spPr>
        <p:txBody>
          <a:bodyPr>
            <a:normAutofit/>
          </a:bodyPr>
          <a:lstStyle/>
          <a:p>
            <a:pPr algn="just"/>
            <a:r>
              <a:rPr lang="fr-FR" sz="2400" dirty="0"/>
              <a:t>Les coûts d’agence sont des coûts monétaires et non monétaires que supportent </a:t>
            </a:r>
            <a:r>
              <a:rPr lang="fr-FR" sz="2400" dirty="0" smtClean="0"/>
              <a:t>le Principal et/ou l’Agent du fait de l’existence de conflits d’intérêt, sources de dysfonctionnements. On en distingue deux catégories:</a:t>
            </a:r>
          </a:p>
          <a:p>
            <a:pPr lvl="1" algn="just">
              <a:buFont typeface="Arial" charset="0"/>
              <a:buChar char="•"/>
            </a:pPr>
            <a:r>
              <a:rPr lang="fr-FR" sz="2200" dirty="0" smtClean="0"/>
              <a:t>Les coûts supportés pour réduire les conflits d’intérêts et les problèmes d’opportunisme : </a:t>
            </a:r>
          </a:p>
          <a:p>
            <a:pPr lvl="2" algn="just">
              <a:buFont typeface="Arial" charset="0"/>
              <a:buChar char="•"/>
            </a:pPr>
            <a:r>
              <a:rPr lang="fr-FR" sz="2000" dirty="0"/>
              <a:t>D</a:t>
            </a:r>
            <a:r>
              <a:rPr lang="fr-FR" sz="2000" dirty="0" smtClean="0"/>
              <a:t>épenses de surveillance</a:t>
            </a:r>
          </a:p>
          <a:p>
            <a:pPr lvl="2" algn="just">
              <a:buFont typeface="Arial" charset="0"/>
              <a:buChar char="•"/>
            </a:pPr>
            <a:r>
              <a:rPr lang="fr-FR" sz="2000" dirty="0" smtClean="0"/>
              <a:t>Coûts liés aux incitations</a:t>
            </a:r>
          </a:p>
          <a:p>
            <a:pPr lvl="2" algn="just">
              <a:buFont typeface="Arial" charset="0"/>
              <a:buChar char="•"/>
            </a:pPr>
            <a:r>
              <a:rPr lang="fr-FR" sz="2000" dirty="0" smtClean="0"/>
              <a:t>Coûts d’obligation</a:t>
            </a:r>
          </a:p>
          <a:p>
            <a:pPr lvl="1" algn="just">
              <a:buFont typeface="Arial" charset="0"/>
              <a:buChar char="•"/>
            </a:pPr>
            <a:r>
              <a:rPr lang="fr-FR" sz="2000" dirty="0" smtClean="0"/>
              <a:t>Les coûts résiduels liés aux conflits d’intérêt (perte résiduelle)</a:t>
            </a:r>
          </a:p>
          <a:p>
            <a:pPr lvl="2" algn="just">
              <a:buFont typeface="Arial" charset="0"/>
              <a:buChar char="•"/>
            </a:pPr>
            <a:endParaRPr lang="fr-FR" dirty="0" smtClean="0"/>
          </a:p>
          <a:p>
            <a:pPr lvl="1" algn="just">
              <a:buFont typeface="Arial" charset="0"/>
              <a:buChar char="•"/>
            </a:pPr>
            <a:endParaRPr lang="fr-FR" dirty="0" smtClean="0"/>
          </a:p>
          <a:p>
            <a:pPr lvl="1" algn="just">
              <a:buFont typeface="Arial" charset="0"/>
              <a:buChar char="•"/>
            </a:pPr>
            <a:endParaRPr lang="fr-FR" dirty="0" smtClean="0"/>
          </a:p>
          <a:p>
            <a:pPr algn="just"/>
            <a:endParaRPr lang="fr-FR" dirty="0"/>
          </a:p>
          <a:p>
            <a:pPr algn="just"/>
            <a:endParaRPr lang="fr-FR" dirty="0"/>
          </a:p>
        </p:txBody>
      </p:sp>
    </p:spTree>
    <p:extLst>
      <p:ext uri="{BB962C8B-B14F-4D97-AF65-F5344CB8AC3E}">
        <p14:creationId xmlns:p14="http://schemas.microsoft.com/office/powerpoint/2010/main" val="122160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851" y="497541"/>
            <a:ext cx="10475258" cy="822961"/>
          </a:xfrm>
        </p:spPr>
        <p:txBody>
          <a:bodyPr>
            <a:normAutofit fontScale="90000"/>
          </a:bodyPr>
          <a:lstStyle/>
          <a:p>
            <a:pPr algn="ctr"/>
            <a:r>
              <a:rPr lang="fr-FR" dirty="0"/>
              <a:t>8. Les coûts </a:t>
            </a:r>
            <a:r>
              <a:rPr lang="fr-FR" dirty="0" smtClean="0"/>
              <a:t>d’agence : dépenses de surveillance</a:t>
            </a:r>
            <a:endParaRPr lang="fr-FR" dirty="0"/>
          </a:p>
        </p:txBody>
      </p:sp>
      <p:sp>
        <p:nvSpPr>
          <p:cNvPr id="3" name="Espace réservé du contenu 2"/>
          <p:cNvSpPr>
            <a:spLocks noGrp="1"/>
          </p:cNvSpPr>
          <p:nvPr>
            <p:ph idx="1"/>
          </p:nvPr>
        </p:nvSpPr>
        <p:spPr>
          <a:xfrm>
            <a:off x="1097280" y="2181909"/>
            <a:ext cx="10058400" cy="3721349"/>
          </a:xfrm>
        </p:spPr>
        <p:txBody>
          <a:bodyPr>
            <a:normAutofit/>
          </a:bodyPr>
          <a:lstStyle/>
          <a:p>
            <a:r>
              <a:rPr lang="fr-FR" dirty="0" smtClean="0"/>
              <a:t>Coûts supportés par le Principal pour s’assurer que l’Agent adopte un comportement conforme à ses intérêts</a:t>
            </a:r>
          </a:p>
          <a:p>
            <a:endParaRPr lang="fr-FR" dirty="0"/>
          </a:p>
          <a:p>
            <a:r>
              <a:rPr lang="fr-FR" dirty="0" smtClean="0"/>
              <a:t>Exemples:</a:t>
            </a:r>
          </a:p>
          <a:p>
            <a:pPr lvl="1" algn="just">
              <a:buFont typeface="Arial" charset="0"/>
              <a:buChar char="•"/>
            </a:pPr>
            <a:r>
              <a:rPr lang="fr-FR" dirty="0" smtClean="0"/>
              <a:t>Mise en place d’une caméra au-dessus de la caisse d’un magasin pour s’assurer que le manager ne vole pas dans la caisse</a:t>
            </a:r>
          </a:p>
          <a:p>
            <a:pPr lvl="1" algn="just">
              <a:buFont typeface="Arial" charset="0"/>
              <a:buChar char="•"/>
            </a:pPr>
            <a:r>
              <a:rPr lang="fr-FR" dirty="0" smtClean="0"/>
              <a:t>Audit commandé par les actionnaires pour évaluer la qualité de gestion de l’entreprise</a:t>
            </a:r>
          </a:p>
          <a:p>
            <a:pPr algn="just">
              <a:buFont typeface="Arial" charset="0"/>
              <a:buChar char="•"/>
            </a:pPr>
            <a:endParaRPr lang="fr-FR" dirty="0"/>
          </a:p>
          <a:p>
            <a:pPr marL="0" indent="0" algn="just">
              <a:buNone/>
            </a:pPr>
            <a:r>
              <a:rPr lang="fr-FR" dirty="0" smtClean="0"/>
              <a:t>Problème: le contrôle direct peut être coûteux à mettre en place</a:t>
            </a:r>
          </a:p>
          <a:p>
            <a:pPr lvl="1">
              <a:buFont typeface="Arial" charset="0"/>
              <a:buChar char="•"/>
            </a:pPr>
            <a:endParaRPr lang="fr-FR" sz="2000" dirty="0"/>
          </a:p>
        </p:txBody>
      </p:sp>
    </p:spTree>
    <p:extLst>
      <p:ext uri="{BB962C8B-B14F-4D97-AF65-F5344CB8AC3E}">
        <p14:creationId xmlns:p14="http://schemas.microsoft.com/office/powerpoint/2010/main" val="4926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2222" y="497541"/>
            <a:ext cx="10308515" cy="809513"/>
          </a:xfrm>
        </p:spPr>
        <p:txBody>
          <a:bodyPr>
            <a:normAutofit/>
          </a:bodyPr>
          <a:lstStyle/>
          <a:p>
            <a:pPr algn="ctr"/>
            <a:r>
              <a:rPr lang="fr-FR" sz="4300" dirty="0"/>
              <a:t>8. Les coûts d’agence : </a:t>
            </a:r>
            <a:r>
              <a:rPr lang="fr-FR" sz="4300" dirty="0" smtClean="0"/>
              <a:t>coûts liés aux incitations</a:t>
            </a:r>
            <a:endParaRPr lang="fr-FR" sz="4300" dirty="0"/>
          </a:p>
        </p:txBody>
      </p:sp>
      <p:sp>
        <p:nvSpPr>
          <p:cNvPr id="3" name="Espace réservé du contenu 2"/>
          <p:cNvSpPr>
            <a:spLocks noGrp="1"/>
          </p:cNvSpPr>
          <p:nvPr>
            <p:ph idx="1"/>
          </p:nvPr>
        </p:nvSpPr>
        <p:spPr>
          <a:xfrm>
            <a:off x="1097279" y="2074335"/>
            <a:ext cx="10058400" cy="4023360"/>
          </a:xfrm>
        </p:spPr>
        <p:txBody>
          <a:bodyPr>
            <a:normAutofit fontScale="92500" lnSpcReduction="10000"/>
          </a:bodyPr>
          <a:lstStyle/>
          <a:p>
            <a:pPr algn="just"/>
            <a:r>
              <a:rPr lang="fr-FR" dirty="0" smtClean="0"/>
              <a:t>Ce sont les dispositifs les plus étudiés par la théorie de l’Agence</a:t>
            </a:r>
          </a:p>
          <a:p>
            <a:pPr algn="just"/>
            <a:endParaRPr lang="fr-FR" dirty="0"/>
          </a:p>
          <a:p>
            <a:pPr algn="just"/>
            <a:r>
              <a:rPr lang="fr-FR" dirty="0" smtClean="0"/>
              <a:t>La théorie de l’Agence met notamment l’accent sur les </a:t>
            </a:r>
            <a:r>
              <a:rPr lang="fr-FR" b="1" dirty="0" smtClean="0"/>
              <a:t>incitations monétaires </a:t>
            </a:r>
            <a:r>
              <a:rPr lang="fr-FR" dirty="0" smtClean="0"/>
              <a:t>comme outil pour réduire les problèmes d’opportunisme et aligner les intérêts des parties</a:t>
            </a:r>
          </a:p>
          <a:p>
            <a:pPr algn="just"/>
            <a:endParaRPr lang="fr-FR" dirty="0"/>
          </a:p>
          <a:p>
            <a:pPr algn="just"/>
            <a:r>
              <a:rPr lang="fr-FR" dirty="0" smtClean="0"/>
              <a:t>Les incitations monétaires prennent la forme de rémunération en fonction des performances (incorporation d’une part dans la rémunération de l’Agent qui varie en fonction de ses performances)</a:t>
            </a:r>
          </a:p>
          <a:p>
            <a:pPr algn="just"/>
            <a:endParaRPr lang="fr-FR" dirty="0"/>
          </a:p>
          <a:p>
            <a:pPr algn="just"/>
            <a:r>
              <a:rPr lang="fr-FR" dirty="0" smtClean="0"/>
              <a:t>Exemples d’incitations monétaires permettant de modifier le comportement du manager dans le sens de la maximisation des profits de l’entreprise :</a:t>
            </a:r>
          </a:p>
          <a:p>
            <a:pPr lvl="1" algn="just">
              <a:buFont typeface="Arial" charset="0"/>
              <a:buChar char="•"/>
            </a:pPr>
            <a:r>
              <a:rPr lang="fr-FR" dirty="0" smtClean="0"/>
              <a:t>Intéressement au bénéfice</a:t>
            </a:r>
          </a:p>
          <a:p>
            <a:pPr lvl="1" algn="just">
              <a:buFont typeface="Arial" charset="0"/>
              <a:buChar char="•"/>
            </a:pPr>
            <a:r>
              <a:rPr lang="fr-FR" dirty="0" smtClean="0"/>
              <a:t>Stock options pour les managers des grandes entreprises</a:t>
            </a:r>
            <a:endParaRPr lang="fr-FR" dirty="0"/>
          </a:p>
        </p:txBody>
      </p:sp>
    </p:spTree>
    <p:extLst>
      <p:ext uri="{BB962C8B-B14F-4D97-AF65-F5344CB8AC3E}">
        <p14:creationId xmlns:p14="http://schemas.microsoft.com/office/powerpoint/2010/main" val="6452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2222" y="497541"/>
            <a:ext cx="10308515" cy="809513"/>
          </a:xfrm>
        </p:spPr>
        <p:txBody>
          <a:bodyPr>
            <a:normAutofit/>
          </a:bodyPr>
          <a:lstStyle/>
          <a:p>
            <a:pPr algn="ctr"/>
            <a:r>
              <a:rPr lang="fr-FR" sz="4300" dirty="0"/>
              <a:t>8. Les coûts d’agence : </a:t>
            </a:r>
            <a:r>
              <a:rPr lang="fr-FR" sz="4300" dirty="0" smtClean="0"/>
              <a:t>coûts liés aux incitations</a:t>
            </a:r>
            <a:endParaRPr lang="fr-FR" sz="4300" dirty="0"/>
          </a:p>
        </p:txBody>
      </p:sp>
      <p:sp>
        <p:nvSpPr>
          <p:cNvPr id="3" name="Espace réservé du contenu 2"/>
          <p:cNvSpPr>
            <a:spLocks noGrp="1"/>
          </p:cNvSpPr>
          <p:nvPr>
            <p:ph idx="1"/>
          </p:nvPr>
        </p:nvSpPr>
        <p:spPr>
          <a:xfrm>
            <a:off x="1097279" y="2393576"/>
            <a:ext cx="10058400" cy="2985248"/>
          </a:xfrm>
        </p:spPr>
        <p:txBody>
          <a:bodyPr>
            <a:normAutofit fontScale="92500" lnSpcReduction="20000"/>
          </a:bodyPr>
          <a:lstStyle/>
          <a:p>
            <a:pPr algn="just"/>
            <a:r>
              <a:rPr lang="fr-FR" sz="2800" dirty="0" smtClean="0"/>
              <a:t>Il existe un lien étroit entre délégation du pouvoir de décision et incitations financières : </a:t>
            </a:r>
            <a:r>
              <a:rPr lang="fr-FR" sz="2800" b="1" dirty="0" smtClean="0"/>
              <a:t>plus le Principal délègue fortement le pouvoir de décision à un Agent, plus il est nécessaire d’inciter financièrement l’Agent</a:t>
            </a:r>
            <a:r>
              <a:rPr lang="fr-FR" sz="2800" dirty="0" smtClean="0"/>
              <a:t> pour que celui-ci ait un comportement « aligné » avec les objectifs du Principal</a:t>
            </a:r>
          </a:p>
          <a:p>
            <a:pPr algn="just"/>
            <a:endParaRPr lang="fr-FR" sz="2800" b="1" dirty="0"/>
          </a:p>
          <a:p>
            <a:pPr algn="just"/>
            <a:r>
              <a:rPr lang="fr-FR" sz="2800" dirty="0" smtClean="0"/>
              <a:t>Les incitations financières (ou monétaires) passent par une évaluation des performances de l’Agent et la mise en place d’une rémunération qui dépend de ses performances</a:t>
            </a:r>
            <a:endParaRPr lang="fr-FR" sz="2800" dirty="0"/>
          </a:p>
        </p:txBody>
      </p:sp>
    </p:spTree>
    <p:extLst>
      <p:ext uri="{BB962C8B-B14F-4D97-AF65-F5344CB8AC3E}">
        <p14:creationId xmlns:p14="http://schemas.microsoft.com/office/powerpoint/2010/main" val="20354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37882"/>
            <a:ext cx="10241280" cy="957431"/>
          </a:xfrm>
        </p:spPr>
        <p:txBody>
          <a:bodyPr>
            <a:normAutofit/>
          </a:bodyPr>
          <a:lstStyle/>
          <a:p>
            <a:pPr algn="ctr"/>
            <a:r>
              <a:rPr lang="fr-FR" sz="4300" dirty="0"/>
              <a:t>8. Les coûts d’agence : coûts </a:t>
            </a:r>
            <a:r>
              <a:rPr lang="fr-FR" sz="4300" dirty="0" smtClean="0"/>
              <a:t>d’obligation</a:t>
            </a:r>
            <a:endParaRPr lang="fr-FR" sz="4300" dirty="0"/>
          </a:p>
        </p:txBody>
      </p:sp>
      <p:sp>
        <p:nvSpPr>
          <p:cNvPr id="3" name="Espace réservé du contenu 2"/>
          <p:cNvSpPr>
            <a:spLocks noGrp="1"/>
          </p:cNvSpPr>
          <p:nvPr>
            <p:ph idx="1"/>
          </p:nvPr>
        </p:nvSpPr>
        <p:spPr>
          <a:xfrm>
            <a:off x="1097280" y="2558428"/>
            <a:ext cx="10058400" cy="2847290"/>
          </a:xfrm>
        </p:spPr>
        <p:txBody>
          <a:bodyPr>
            <a:normAutofit lnSpcReduction="10000"/>
          </a:bodyPr>
          <a:lstStyle/>
          <a:p>
            <a:pPr marL="91440" lvl="1" indent="-91440" algn="just">
              <a:spcBef>
                <a:spcPts val="1200"/>
              </a:spcBef>
              <a:spcAft>
                <a:spcPts val="200"/>
              </a:spcAft>
              <a:buSzPct val="100000"/>
              <a:buFont typeface="Calibri" panose="020F0502020204030204" pitchFamily="34" charset="0"/>
              <a:buChar char=" "/>
            </a:pPr>
            <a:r>
              <a:rPr lang="fr-FR" sz="2400" dirty="0" smtClean="0"/>
              <a:t>Contrairement aux coûts d’incitation et de contrôle qui sont supportés par le Principal, les </a:t>
            </a:r>
            <a:r>
              <a:rPr lang="fr-FR" sz="2400" b="1" dirty="0"/>
              <a:t>coûts d’obligation </a:t>
            </a:r>
            <a:r>
              <a:rPr lang="fr-FR" sz="2400" dirty="0" smtClean="0"/>
              <a:t>sont supportés </a:t>
            </a:r>
            <a:r>
              <a:rPr lang="fr-FR" sz="2400" dirty="0"/>
              <a:t>par </a:t>
            </a:r>
            <a:r>
              <a:rPr lang="fr-FR" sz="2400" dirty="0" smtClean="0"/>
              <a:t>l’Agent</a:t>
            </a:r>
          </a:p>
          <a:p>
            <a:pPr marL="91440" lvl="1" indent="-91440" algn="just">
              <a:spcBef>
                <a:spcPts val="1200"/>
              </a:spcBef>
              <a:spcAft>
                <a:spcPts val="200"/>
              </a:spcAft>
              <a:buSzPct val="100000"/>
              <a:buFont typeface="Calibri" panose="020F0502020204030204" pitchFamily="34" charset="0"/>
              <a:buChar char=" "/>
            </a:pPr>
            <a:endParaRPr lang="fr-FR" sz="2400" dirty="0" smtClean="0"/>
          </a:p>
          <a:p>
            <a:pPr marL="91440" lvl="1" indent="-91440" algn="just">
              <a:spcBef>
                <a:spcPts val="1200"/>
              </a:spcBef>
              <a:spcAft>
                <a:spcPts val="200"/>
              </a:spcAft>
              <a:buSzPct val="100000"/>
              <a:buFont typeface="Calibri" panose="020F0502020204030204" pitchFamily="34" charset="0"/>
              <a:buChar char=" "/>
            </a:pPr>
            <a:r>
              <a:rPr lang="fr-FR" sz="2400" dirty="0" smtClean="0"/>
              <a:t>Ce sont </a:t>
            </a:r>
            <a:r>
              <a:rPr lang="fr-FR" sz="2400" dirty="0"/>
              <a:t>les coûts qu’il peut être amené à engager pour garantir qu’il ne mettra pas en œuvre certaines actions qui puissent léser le Principal, ou pour pouvoir le dédommager le cas </a:t>
            </a:r>
            <a:r>
              <a:rPr lang="fr-FR" sz="2400" dirty="0" smtClean="0"/>
              <a:t>échéant. </a:t>
            </a:r>
            <a:r>
              <a:rPr lang="fr-FR" sz="2400" i="1" dirty="0" smtClean="0"/>
              <a:t>Exemple: obligation pour les managers de fournir des rapports économiques et financiers sur les performances de l’entreprise aux actionnaires</a:t>
            </a:r>
          </a:p>
          <a:p>
            <a:pPr marL="91440" lvl="1" indent="-91440" algn="just">
              <a:spcBef>
                <a:spcPts val="1200"/>
              </a:spcBef>
              <a:spcAft>
                <a:spcPts val="200"/>
              </a:spcAft>
              <a:buSzPct val="100000"/>
              <a:buFont typeface="Calibri" panose="020F0502020204030204" pitchFamily="34" charset="0"/>
              <a:buChar char=" "/>
            </a:pPr>
            <a:endParaRPr lang="fr-FR" i="1" dirty="0"/>
          </a:p>
          <a:p>
            <a:pPr marL="91440" lvl="1" indent="-91440" algn="just">
              <a:spcBef>
                <a:spcPts val="1200"/>
              </a:spcBef>
              <a:spcAft>
                <a:spcPts val="200"/>
              </a:spcAft>
              <a:buSzPct val="100000"/>
              <a:buFont typeface="Calibri" panose="020F0502020204030204" pitchFamily="34" charset="0"/>
              <a:buChar char=" "/>
            </a:pPr>
            <a:endParaRPr lang="fr-FR" i="1" dirty="0"/>
          </a:p>
          <a:p>
            <a:pPr algn="just"/>
            <a:endParaRPr lang="fr-FR" dirty="0"/>
          </a:p>
        </p:txBody>
      </p:sp>
    </p:spTree>
    <p:extLst>
      <p:ext uri="{BB962C8B-B14F-4D97-AF65-F5344CB8AC3E}">
        <p14:creationId xmlns:p14="http://schemas.microsoft.com/office/powerpoint/2010/main" val="1996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0988"/>
            <a:ext cx="10058400" cy="903642"/>
          </a:xfrm>
        </p:spPr>
        <p:txBody>
          <a:bodyPr/>
          <a:lstStyle/>
          <a:p>
            <a:r>
              <a:rPr lang="fr-FR" dirty="0"/>
              <a:t>8. Les coûts d’agence : </a:t>
            </a:r>
            <a:r>
              <a:rPr lang="fr-FR" dirty="0" smtClean="0"/>
              <a:t>la perte résiduelle</a:t>
            </a:r>
            <a:endParaRPr lang="fr-FR" dirty="0"/>
          </a:p>
        </p:txBody>
      </p:sp>
      <p:sp>
        <p:nvSpPr>
          <p:cNvPr id="3" name="Espace réservé du contenu 2"/>
          <p:cNvSpPr>
            <a:spLocks noGrp="1"/>
          </p:cNvSpPr>
          <p:nvPr>
            <p:ph idx="1"/>
          </p:nvPr>
        </p:nvSpPr>
        <p:spPr>
          <a:xfrm>
            <a:off x="1097280" y="3036015"/>
            <a:ext cx="10058400" cy="1583266"/>
          </a:xfrm>
        </p:spPr>
        <p:txBody>
          <a:bodyPr/>
          <a:lstStyle/>
          <a:p>
            <a:pPr marL="91440" lvl="1" indent="-91440" algn="just">
              <a:spcBef>
                <a:spcPts val="1200"/>
              </a:spcBef>
              <a:spcAft>
                <a:spcPts val="200"/>
              </a:spcAft>
              <a:buSzPct val="100000"/>
              <a:buFont typeface="Calibri" panose="020F0502020204030204" pitchFamily="34" charset="0"/>
              <a:buChar char=" "/>
            </a:pPr>
            <a:r>
              <a:rPr lang="fr-FR" sz="2400" dirty="0" smtClean="0"/>
              <a:t>La perte résiduelle désigne l’écart entre </a:t>
            </a:r>
            <a:r>
              <a:rPr lang="fr-FR" sz="2400" dirty="0"/>
              <a:t>le résultat de l’action de l’Agent pour le Principal et ce qu’aurait donné un comportement conduisant à une maximisation effective du bien-être du Principal (</a:t>
            </a:r>
            <a:r>
              <a:rPr lang="fr-FR" sz="2400" b="1" dirty="0"/>
              <a:t>coûts de désalignement des incitations</a:t>
            </a:r>
            <a:r>
              <a:rPr lang="fr-FR" sz="2400" dirty="0"/>
              <a:t>)</a:t>
            </a:r>
          </a:p>
          <a:p>
            <a:endParaRPr lang="fr-FR" dirty="0"/>
          </a:p>
        </p:txBody>
      </p:sp>
    </p:spTree>
    <p:extLst>
      <p:ext uri="{BB962C8B-B14F-4D97-AF65-F5344CB8AC3E}">
        <p14:creationId xmlns:p14="http://schemas.microsoft.com/office/powerpoint/2010/main" val="4235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805650"/>
            <a:ext cx="10058400" cy="1732383"/>
          </a:xfrm>
        </p:spPr>
        <p:txBody>
          <a:bodyPr>
            <a:normAutofit/>
          </a:bodyPr>
          <a:lstStyle/>
          <a:p>
            <a:pPr algn="ctr"/>
            <a:r>
              <a:rPr lang="fr-FR" sz="4800" dirty="0" smtClean="0"/>
              <a:t>I. Quelques notions importantes pour commencer</a:t>
            </a:r>
            <a:r>
              <a:rPr lang="mr-IN" sz="4800" dirty="0" smtClean="0"/>
              <a:t>…</a:t>
            </a:r>
            <a:endParaRPr lang="fr-FR" sz="4800"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462081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0988"/>
            <a:ext cx="10058400" cy="970878"/>
          </a:xfrm>
        </p:spPr>
        <p:txBody>
          <a:bodyPr>
            <a:normAutofit fontScale="90000"/>
          </a:bodyPr>
          <a:lstStyle/>
          <a:p>
            <a:pPr algn="ctr"/>
            <a:r>
              <a:rPr lang="fr-FR" dirty="0" smtClean="0"/>
              <a:t>9. Conclusion : les questions soulevées par la théorie de l’Agence</a:t>
            </a:r>
            <a:endParaRPr lang="fr-FR" dirty="0"/>
          </a:p>
        </p:txBody>
      </p:sp>
      <p:sp>
        <p:nvSpPr>
          <p:cNvPr id="3" name="Espace réservé du contenu 2"/>
          <p:cNvSpPr>
            <a:spLocks noGrp="1"/>
          </p:cNvSpPr>
          <p:nvPr>
            <p:ph idx="1"/>
          </p:nvPr>
        </p:nvSpPr>
        <p:spPr>
          <a:xfrm>
            <a:off x="1097280" y="2422222"/>
            <a:ext cx="10058400" cy="3237254"/>
          </a:xfrm>
        </p:spPr>
        <p:txBody>
          <a:bodyPr/>
          <a:lstStyle/>
          <a:p>
            <a:pPr algn="just"/>
            <a:r>
              <a:rPr lang="fr-FR" sz="2400" dirty="0" smtClean="0"/>
              <a:t>Théorie positive de l’Agence: comment l’entreprise </a:t>
            </a:r>
            <a:r>
              <a:rPr lang="fr-FR" sz="2400" dirty="0" err="1" smtClean="0"/>
              <a:t>doit-elle</a:t>
            </a:r>
            <a:r>
              <a:rPr lang="fr-FR" sz="2400" dirty="0" smtClean="0"/>
              <a:t> se structurer en interne pour minimiser les coûts d’agence ?</a:t>
            </a:r>
          </a:p>
          <a:p>
            <a:endParaRPr lang="fr-FR" dirty="0"/>
          </a:p>
          <a:p>
            <a:r>
              <a:rPr lang="fr-FR" sz="2400" dirty="0" smtClean="0"/>
              <a:t>Théorie positive et normative de l’Agence :</a:t>
            </a:r>
          </a:p>
          <a:p>
            <a:pPr lvl="1" algn="just">
              <a:buFont typeface="Arial" charset="0"/>
              <a:buChar char="•"/>
            </a:pPr>
            <a:r>
              <a:rPr lang="fr-FR" sz="2200" dirty="0"/>
              <a:t>Quels problèmes posent les asymétries </a:t>
            </a:r>
            <a:r>
              <a:rPr lang="fr-FR" sz="2200" dirty="0" smtClean="0"/>
              <a:t>d’informations et les divergences d’intérêt ?</a:t>
            </a:r>
            <a:endParaRPr lang="fr-FR" sz="2200" dirty="0"/>
          </a:p>
          <a:p>
            <a:pPr lvl="1" algn="just">
              <a:buFont typeface="Arial" charset="0"/>
              <a:buChar char="•"/>
            </a:pPr>
            <a:r>
              <a:rPr lang="fr-FR" sz="2200" dirty="0"/>
              <a:t>Comment y remédier </a:t>
            </a:r>
            <a:r>
              <a:rPr lang="fr-FR" sz="2200" dirty="0" smtClean="0"/>
              <a:t>?</a:t>
            </a:r>
            <a:endParaRPr lang="fr-FR" sz="2200" dirty="0"/>
          </a:p>
          <a:p>
            <a:pPr lvl="1" algn="just">
              <a:buFont typeface="Arial" charset="0"/>
              <a:buChar char="•"/>
            </a:pPr>
            <a:r>
              <a:rPr lang="fr-FR" sz="2200" dirty="0"/>
              <a:t>Comment mettre en place de bonnes « incitations » ?</a:t>
            </a:r>
          </a:p>
          <a:p>
            <a:endParaRPr lang="fr-FR" sz="2200" dirty="0"/>
          </a:p>
        </p:txBody>
      </p:sp>
    </p:spTree>
    <p:extLst>
      <p:ext uri="{BB962C8B-B14F-4D97-AF65-F5344CB8AC3E}">
        <p14:creationId xmlns:p14="http://schemas.microsoft.com/office/powerpoint/2010/main" val="158065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9709" y="1734671"/>
            <a:ext cx="10058400" cy="1864300"/>
          </a:xfrm>
        </p:spPr>
        <p:txBody>
          <a:bodyPr>
            <a:normAutofit fontScale="90000"/>
          </a:bodyPr>
          <a:lstStyle/>
          <a:p>
            <a:pPr algn="ctr"/>
            <a:r>
              <a:rPr lang="fr-FR" sz="5400" dirty="0" smtClean="0"/>
              <a:t>III. Structuration interne des entreprises et allocation des droits de décision : l’exemple de la firme </a:t>
            </a:r>
            <a:r>
              <a:rPr lang="fr-FR" sz="5400" dirty="0" err="1" smtClean="0"/>
              <a:t>multidivisionnelle</a:t>
            </a:r>
            <a:endParaRPr lang="fr-FR" sz="5400" dirty="0"/>
          </a:p>
        </p:txBody>
      </p:sp>
    </p:spTree>
    <p:extLst>
      <p:ext uri="{BB962C8B-B14F-4D97-AF65-F5344CB8AC3E}">
        <p14:creationId xmlns:p14="http://schemas.microsoft.com/office/powerpoint/2010/main" val="946363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30307"/>
            <a:ext cx="10058400" cy="930536"/>
          </a:xfrm>
        </p:spPr>
        <p:txBody>
          <a:bodyPr/>
          <a:lstStyle/>
          <a:p>
            <a:pPr algn="ctr"/>
            <a:r>
              <a:rPr lang="fr-FR" dirty="0" smtClean="0"/>
              <a:t>Objectif</a:t>
            </a:r>
            <a:endParaRPr lang="fr-FR" dirty="0"/>
          </a:p>
        </p:txBody>
      </p:sp>
      <p:sp>
        <p:nvSpPr>
          <p:cNvPr id="3" name="Espace réservé du contenu 2"/>
          <p:cNvSpPr>
            <a:spLocks noGrp="1"/>
          </p:cNvSpPr>
          <p:nvPr>
            <p:ph idx="1"/>
          </p:nvPr>
        </p:nvSpPr>
        <p:spPr>
          <a:xfrm>
            <a:off x="1097280" y="2571875"/>
            <a:ext cx="10058400" cy="2591796"/>
          </a:xfrm>
        </p:spPr>
        <p:txBody>
          <a:bodyPr>
            <a:normAutofit/>
          </a:bodyPr>
          <a:lstStyle/>
          <a:p>
            <a:pPr algn="just"/>
            <a:r>
              <a:rPr lang="fr-FR" sz="2400" dirty="0" smtClean="0"/>
              <a:t>Utiliser les outils et concepts développés dans les deux premières parties pour étudier certaines caractéristiques de la firme dite « </a:t>
            </a:r>
            <a:r>
              <a:rPr lang="fr-FR" sz="2400" dirty="0" err="1" smtClean="0"/>
              <a:t>multidivisionnelle</a:t>
            </a:r>
            <a:r>
              <a:rPr lang="fr-FR" sz="2400" dirty="0" smtClean="0"/>
              <a:t> »</a:t>
            </a:r>
          </a:p>
          <a:p>
            <a:pPr algn="just"/>
            <a:endParaRPr lang="fr-FR" sz="2400" dirty="0"/>
          </a:p>
          <a:p>
            <a:pPr algn="just"/>
            <a:r>
              <a:rPr lang="fr-FR" sz="2400" dirty="0" smtClean="0"/>
              <a:t>Mettre l’accent sur l’étude de l’allocation des droits de décision à l’intérieur de la firme </a:t>
            </a:r>
            <a:r>
              <a:rPr lang="fr-FR" sz="2400" dirty="0" err="1" smtClean="0"/>
              <a:t>multidivisionnelle</a:t>
            </a:r>
            <a:endParaRPr lang="fr-FR" sz="2400" dirty="0" smtClean="0"/>
          </a:p>
          <a:p>
            <a:pPr algn="just"/>
            <a:endParaRPr lang="fr-FR" sz="2400" dirty="0"/>
          </a:p>
          <a:p>
            <a:pPr algn="just"/>
            <a:endParaRPr lang="fr-FR" sz="2400" dirty="0"/>
          </a:p>
        </p:txBody>
      </p:sp>
    </p:spTree>
    <p:extLst>
      <p:ext uri="{BB962C8B-B14F-4D97-AF65-F5344CB8AC3E}">
        <p14:creationId xmlns:p14="http://schemas.microsoft.com/office/powerpoint/2010/main" val="6392397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3" name="Espace réservé du contenu 2"/>
          <p:cNvSpPr>
            <a:spLocks noGrp="1"/>
          </p:cNvSpPr>
          <p:nvPr>
            <p:ph idx="1"/>
          </p:nvPr>
        </p:nvSpPr>
        <p:spPr>
          <a:xfrm>
            <a:off x="1097280" y="2128122"/>
            <a:ext cx="10058400" cy="3882713"/>
          </a:xfrm>
        </p:spPr>
        <p:txBody>
          <a:bodyPr>
            <a:normAutofit fontScale="92500" lnSpcReduction="10000"/>
          </a:bodyPr>
          <a:lstStyle/>
          <a:p>
            <a:pPr algn="just"/>
            <a:r>
              <a:rPr lang="fr-FR" dirty="0" smtClean="0"/>
              <a:t>Avant 1850, en dehors de l’Église et de l’armée, les structures hiérarchiques sont quasi-inexistantes</a:t>
            </a:r>
          </a:p>
          <a:p>
            <a:pPr algn="just"/>
            <a:endParaRPr lang="fr-FR" dirty="0"/>
          </a:p>
          <a:p>
            <a:pPr algn="just"/>
            <a:r>
              <a:rPr lang="fr-FR" dirty="0" smtClean="0"/>
              <a:t>Du </a:t>
            </a:r>
            <a:r>
              <a:rPr lang="fr-FR" dirty="0"/>
              <a:t>fait des coûts de transport </a:t>
            </a:r>
            <a:r>
              <a:rPr lang="fr-FR" dirty="0" smtClean="0"/>
              <a:t>élevés et de la faiblesse des moyens de communication, les marchés sont de petite taille</a:t>
            </a:r>
          </a:p>
          <a:p>
            <a:pPr algn="just"/>
            <a:endParaRPr lang="fr-FR" dirty="0"/>
          </a:p>
          <a:p>
            <a:pPr algn="just"/>
            <a:r>
              <a:rPr lang="fr-FR" dirty="0" smtClean="0"/>
              <a:t>La plupart des entreprises opèrent donc à une échelle locale et sont donc également de taille réduite</a:t>
            </a:r>
          </a:p>
          <a:p>
            <a:pPr lvl="1" algn="just"/>
            <a:r>
              <a:rPr lang="fr-FR" dirty="0" smtClean="0"/>
              <a:t>Conséquence: une personne (ou un groupe de personne) dirige toutes les activités de l’entreprise et prend toutes les décisions</a:t>
            </a:r>
          </a:p>
          <a:p>
            <a:pPr algn="just"/>
            <a:endParaRPr lang="fr-FR" dirty="0"/>
          </a:p>
          <a:p>
            <a:pPr algn="just"/>
            <a:r>
              <a:rPr lang="fr-FR" dirty="0" smtClean="0"/>
              <a:t>Ce type d’entreprise est qualifiée par A. Chandler [1977] de « firme unitaire » (ou organisation de type « forme U » ou « U-</a:t>
            </a:r>
            <a:r>
              <a:rPr lang="fr-FR" dirty="0" err="1" smtClean="0"/>
              <a:t>form</a:t>
            </a:r>
            <a:r>
              <a:rPr lang="fr-FR" dirty="0" smtClean="0"/>
              <a:t> »)</a:t>
            </a:r>
            <a:endParaRPr lang="fr-FR" dirty="0"/>
          </a:p>
        </p:txBody>
      </p:sp>
    </p:spTree>
    <p:extLst>
      <p:ext uri="{BB962C8B-B14F-4D97-AF65-F5344CB8AC3E}">
        <p14:creationId xmlns:p14="http://schemas.microsoft.com/office/powerpoint/2010/main" val="13137961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884511" y="4043718"/>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U</a:t>
            </a:r>
            <a:endParaRPr lang="fr-FR" sz="2400" b="1" dirty="0">
              <a:solidFill>
                <a:schemeClr val="tx1"/>
              </a:solidFill>
            </a:endParaRPr>
          </a:p>
        </p:txBody>
      </p:sp>
      <p:sp>
        <p:nvSpPr>
          <p:cNvPr id="8" name="Rectangle 7"/>
          <p:cNvSpPr/>
          <p:nvPr/>
        </p:nvSpPr>
        <p:spPr>
          <a:xfrm>
            <a:off x="4695497" y="4043719"/>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 &amp; D</a:t>
            </a:r>
            <a:endParaRPr lang="fr-FR" dirty="0">
              <a:solidFill>
                <a:schemeClr val="tx1"/>
              </a:solidFill>
            </a:endParaRPr>
          </a:p>
        </p:txBody>
      </p:sp>
      <p:sp>
        <p:nvSpPr>
          <p:cNvPr id="9" name="Rectangle 8"/>
          <p:cNvSpPr/>
          <p:nvPr/>
        </p:nvSpPr>
        <p:spPr>
          <a:xfrm>
            <a:off x="7506483" y="4043720"/>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MARKETING</a:t>
            </a:r>
            <a:endParaRPr lang="fr-FR" dirty="0">
              <a:solidFill>
                <a:schemeClr val="tx1"/>
              </a:solidFill>
            </a:endParaRPr>
          </a:p>
        </p:txBody>
      </p:sp>
      <p:cxnSp>
        <p:nvCxnSpPr>
          <p:cNvPr id="11" name="Connecteur droit 10"/>
          <p:cNvCxnSpPr>
            <a:stCxn id="4" idx="2"/>
            <a:endCxn id="6" idx="0"/>
          </p:cNvCxnSpPr>
          <p:nvPr/>
        </p:nvCxnSpPr>
        <p:spPr>
          <a:xfrm flipH="1">
            <a:off x="3014064" y="3592336"/>
            <a:ext cx="2810986"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4" idx="2"/>
            <a:endCxn id="8" idx="0"/>
          </p:cNvCxnSpPr>
          <p:nvPr/>
        </p:nvCxnSpPr>
        <p:spPr>
          <a:xfrm>
            <a:off x="5825050" y="3592336"/>
            <a:ext cx="0" cy="45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2"/>
            <a:endCxn id="9" idx="0"/>
          </p:cNvCxnSpPr>
          <p:nvPr/>
        </p:nvCxnSpPr>
        <p:spPr>
          <a:xfrm>
            <a:off x="5825050" y="3592336"/>
            <a:ext cx="2810986" cy="4513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884511" y="3982990"/>
            <a:ext cx="8028746" cy="84759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9913257" y="5221240"/>
            <a:ext cx="2259106" cy="726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Départements fonctionnels</a:t>
            </a:r>
            <a:endParaRPr lang="fr-FR" b="1" dirty="0">
              <a:solidFill>
                <a:srgbClr val="FF0000"/>
              </a:solidFill>
            </a:endParaRPr>
          </a:p>
        </p:txBody>
      </p:sp>
      <p:cxnSp>
        <p:nvCxnSpPr>
          <p:cNvPr id="30" name="Connecteur droit avec flèche 29"/>
          <p:cNvCxnSpPr/>
          <p:nvPr/>
        </p:nvCxnSpPr>
        <p:spPr>
          <a:xfrm flipH="1" flipV="1">
            <a:off x="10093572" y="4830586"/>
            <a:ext cx="478972" cy="3906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886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884511" y="4043718"/>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U</a:t>
            </a:r>
            <a:endParaRPr lang="fr-FR" sz="2400" b="1" dirty="0">
              <a:solidFill>
                <a:schemeClr val="tx1"/>
              </a:solidFill>
            </a:endParaRPr>
          </a:p>
        </p:txBody>
      </p:sp>
      <p:sp>
        <p:nvSpPr>
          <p:cNvPr id="8" name="Rectangle 7"/>
          <p:cNvSpPr/>
          <p:nvPr/>
        </p:nvSpPr>
        <p:spPr>
          <a:xfrm>
            <a:off x="4695497" y="4043719"/>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 &amp; D</a:t>
            </a:r>
            <a:endParaRPr lang="fr-FR" dirty="0">
              <a:solidFill>
                <a:schemeClr val="tx1"/>
              </a:solidFill>
            </a:endParaRPr>
          </a:p>
        </p:txBody>
      </p:sp>
      <p:sp>
        <p:nvSpPr>
          <p:cNvPr id="9" name="Rectangle 8"/>
          <p:cNvSpPr/>
          <p:nvPr/>
        </p:nvSpPr>
        <p:spPr>
          <a:xfrm>
            <a:off x="7506483" y="4043720"/>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MARKETING</a:t>
            </a:r>
            <a:endParaRPr lang="fr-FR" dirty="0">
              <a:solidFill>
                <a:schemeClr val="tx1"/>
              </a:solidFill>
            </a:endParaRPr>
          </a:p>
        </p:txBody>
      </p:sp>
      <p:cxnSp>
        <p:nvCxnSpPr>
          <p:cNvPr id="11" name="Connecteur droit 10"/>
          <p:cNvCxnSpPr>
            <a:stCxn id="4" idx="2"/>
            <a:endCxn id="6" idx="0"/>
          </p:cNvCxnSpPr>
          <p:nvPr/>
        </p:nvCxnSpPr>
        <p:spPr>
          <a:xfrm flipH="1">
            <a:off x="3014064" y="3592336"/>
            <a:ext cx="2810986"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4" idx="2"/>
            <a:endCxn id="8" idx="0"/>
          </p:cNvCxnSpPr>
          <p:nvPr/>
        </p:nvCxnSpPr>
        <p:spPr>
          <a:xfrm>
            <a:off x="5825050" y="3592336"/>
            <a:ext cx="0" cy="45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2"/>
            <a:endCxn id="9" idx="0"/>
          </p:cNvCxnSpPr>
          <p:nvPr/>
        </p:nvCxnSpPr>
        <p:spPr>
          <a:xfrm>
            <a:off x="5825050" y="3592336"/>
            <a:ext cx="2810986" cy="4513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7290" y="5184579"/>
            <a:ext cx="4356596" cy="84759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392997" y="5591620"/>
            <a:ext cx="1837546" cy="726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Unités opérationnelles</a:t>
            </a:r>
            <a:endParaRPr lang="fr-FR" b="1" dirty="0">
              <a:solidFill>
                <a:srgbClr val="FF0000"/>
              </a:solidFill>
            </a:endParaRPr>
          </a:p>
        </p:txBody>
      </p:sp>
      <p:cxnSp>
        <p:nvCxnSpPr>
          <p:cNvPr id="30" name="Connecteur droit avec flèche 29"/>
          <p:cNvCxnSpPr/>
          <p:nvPr/>
        </p:nvCxnSpPr>
        <p:spPr>
          <a:xfrm flipH="1" flipV="1">
            <a:off x="5080000" y="5597270"/>
            <a:ext cx="588937" cy="2564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3369" y="5228550"/>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ACTIVITÉ 1 (OU PRODUIT 1)</a:t>
            </a:r>
            <a:endParaRPr lang="fr-FR" dirty="0">
              <a:solidFill>
                <a:schemeClr val="tx1"/>
              </a:solidFill>
            </a:endParaRPr>
          </a:p>
        </p:txBody>
      </p:sp>
      <p:sp>
        <p:nvSpPr>
          <p:cNvPr id="15" name="Rectangle 14"/>
          <p:cNvSpPr/>
          <p:nvPr/>
        </p:nvSpPr>
        <p:spPr>
          <a:xfrm>
            <a:off x="3012889" y="5228550"/>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ACTIVITÉ 2 (OU PRODUIT 2)</a:t>
            </a:r>
            <a:endParaRPr lang="fr-FR" dirty="0">
              <a:solidFill>
                <a:schemeClr val="tx1"/>
              </a:solidFill>
            </a:endParaRPr>
          </a:p>
        </p:txBody>
      </p:sp>
      <p:cxnSp>
        <p:nvCxnSpPr>
          <p:cNvPr id="16" name="Connecteur droit 15"/>
          <p:cNvCxnSpPr>
            <a:stCxn id="6" idx="2"/>
            <a:endCxn id="14" idx="0"/>
          </p:cNvCxnSpPr>
          <p:nvPr/>
        </p:nvCxnSpPr>
        <p:spPr>
          <a:xfrm flipH="1">
            <a:off x="1669114" y="4769859"/>
            <a:ext cx="1344950" cy="458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6" idx="2"/>
            <a:endCxn id="15" idx="0"/>
          </p:cNvCxnSpPr>
          <p:nvPr/>
        </p:nvCxnSpPr>
        <p:spPr>
          <a:xfrm>
            <a:off x="3014064" y="4769859"/>
            <a:ext cx="834570" cy="4586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458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884511" y="4043718"/>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U</a:t>
            </a:r>
            <a:endParaRPr lang="fr-FR" sz="2400" b="1" dirty="0">
              <a:solidFill>
                <a:schemeClr val="tx1"/>
              </a:solidFill>
            </a:endParaRPr>
          </a:p>
        </p:txBody>
      </p:sp>
      <p:sp>
        <p:nvSpPr>
          <p:cNvPr id="8" name="Rectangle 7"/>
          <p:cNvSpPr/>
          <p:nvPr/>
        </p:nvSpPr>
        <p:spPr>
          <a:xfrm>
            <a:off x="4695497" y="4043719"/>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 &amp; D</a:t>
            </a:r>
            <a:endParaRPr lang="fr-FR" dirty="0">
              <a:solidFill>
                <a:schemeClr val="tx1"/>
              </a:solidFill>
            </a:endParaRPr>
          </a:p>
        </p:txBody>
      </p:sp>
      <p:sp>
        <p:nvSpPr>
          <p:cNvPr id="9" name="Rectangle 8"/>
          <p:cNvSpPr/>
          <p:nvPr/>
        </p:nvSpPr>
        <p:spPr>
          <a:xfrm>
            <a:off x="7506483" y="4043720"/>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MARKETING</a:t>
            </a:r>
            <a:endParaRPr lang="fr-FR" dirty="0">
              <a:solidFill>
                <a:schemeClr val="tx1"/>
              </a:solidFill>
            </a:endParaRPr>
          </a:p>
        </p:txBody>
      </p:sp>
      <p:cxnSp>
        <p:nvCxnSpPr>
          <p:cNvPr id="11" name="Connecteur droit 10"/>
          <p:cNvCxnSpPr>
            <a:stCxn id="4" idx="2"/>
            <a:endCxn id="6" idx="0"/>
          </p:cNvCxnSpPr>
          <p:nvPr/>
        </p:nvCxnSpPr>
        <p:spPr>
          <a:xfrm flipH="1">
            <a:off x="3014064" y="3592336"/>
            <a:ext cx="2810986"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4" idx="2"/>
            <a:endCxn id="8" idx="0"/>
          </p:cNvCxnSpPr>
          <p:nvPr/>
        </p:nvCxnSpPr>
        <p:spPr>
          <a:xfrm>
            <a:off x="5825050" y="3592336"/>
            <a:ext cx="0" cy="45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2"/>
            <a:endCxn id="9" idx="0"/>
          </p:cNvCxnSpPr>
          <p:nvPr/>
        </p:nvCxnSpPr>
        <p:spPr>
          <a:xfrm>
            <a:off x="5825050" y="3592336"/>
            <a:ext cx="2810986" cy="4513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7290" y="5184579"/>
            <a:ext cx="4356596" cy="847596"/>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471916" y="5228549"/>
            <a:ext cx="1837546" cy="726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50"/>
                </a:solidFill>
              </a:rPr>
              <a:t>INFORMATION</a:t>
            </a:r>
            <a:endParaRPr lang="fr-FR" b="1" dirty="0">
              <a:solidFill>
                <a:srgbClr val="00B050"/>
              </a:solidFill>
            </a:endParaRPr>
          </a:p>
        </p:txBody>
      </p:sp>
      <p:cxnSp>
        <p:nvCxnSpPr>
          <p:cNvPr id="30" name="Connecteur droit avec flèche 29"/>
          <p:cNvCxnSpPr/>
          <p:nvPr/>
        </p:nvCxnSpPr>
        <p:spPr>
          <a:xfrm flipH="1">
            <a:off x="5080001" y="5591620"/>
            <a:ext cx="391915" cy="565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3369" y="5228550"/>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ACTIVITÉ 1 (OU PRODUIT 1)</a:t>
            </a:r>
            <a:endParaRPr lang="fr-FR" dirty="0">
              <a:solidFill>
                <a:schemeClr val="tx1"/>
              </a:solidFill>
            </a:endParaRPr>
          </a:p>
        </p:txBody>
      </p:sp>
      <p:sp>
        <p:nvSpPr>
          <p:cNvPr id="15" name="Rectangle 14"/>
          <p:cNvSpPr/>
          <p:nvPr/>
        </p:nvSpPr>
        <p:spPr>
          <a:xfrm>
            <a:off x="3012889" y="5228550"/>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ACTIVITÉ 2 (OU PRODUIT 2)</a:t>
            </a:r>
            <a:endParaRPr lang="fr-FR" dirty="0">
              <a:solidFill>
                <a:schemeClr val="tx1"/>
              </a:solidFill>
            </a:endParaRPr>
          </a:p>
        </p:txBody>
      </p:sp>
      <p:cxnSp>
        <p:nvCxnSpPr>
          <p:cNvPr id="16" name="Connecteur droit 15"/>
          <p:cNvCxnSpPr>
            <a:stCxn id="6" idx="2"/>
            <a:endCxn id="14" idx="0"/>
          </p:cNvCxnSpPr>
          <p:nvPr/>
        </p:nvCxnSpPr>
        <p:spPr>
          <a:xfrm flipH="1">
            <a:off x="1669114" y="4769859"/>
            <a:ext cx="1344950" cy="458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6" idx="2"/>
            <a:endCxn id="15" idx="0"/>
          </p:cNvCxnSpPr>
          <p:nvPr/>
        </p:nvCxnSpPr>
        <p:spPr>
          <a:xfrm>
            <a:off x="3014064" y="4769859"/>
            <a:ext cx="834570" cy="458691"/>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35153" y="4001126"/>
            <a:ext cx="8092617" cy="847596"/>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317469" y="4043719"/>
            <a:ext cx="1731096" cy="76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50"/>
                </a:solidFill>
              </a:rPr>
              <a:t>INFORMATION</a:t>
            </a:r>
            <a:endParaRPr lang="fr-FR" b="1" dirty="0">
              <a:solidFill>
                <a:srgbClr val="00B050"/>
              </a:solidFill>
            </a:endParaRPr>
          </a:p>
        </p:txBody>
      </p:sp>
      <p:cxnSp>
        <p:nvCxnSpPr>
          <p:cNvPr id="24" name="Connecteur droit avec flèche 23"/>
          <p:cNvCxnSpPr/>
          <p:nvPr/>
        </p:nvCxnSpPr>
        <p:spPr>
          <a:xfrm flipH="1">
            <a:off x="9969125" y="4422098"/>
            <a:ext cx="391915" cy="565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20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551103" y="2977802"/>
            <a:ext cx="3065077"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4551103" y="4108790"/>
            <a:ext cx="3065077"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7" name="Rectangle 6"/>
          <p:cNvSpPr/>
          <p:nvPr/>
        </p:nvSpPr>
        <p:spPr>
          <a:xfrm>
            <a:off x="4996926" y="2058184"/>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U</a:t>
            </a:r>
            <a:endParaRPr lang="fr-FR" sz="2400" b="1" dirty="0">
              <a:solidFill>
                <a:schemeClr val="tx1"/>
              </a:solidFill>
            </a:endParaRPr>
          </a:p>
        </p:txBody>
      </p:sp>
      <p:sp>
        <p:nvSpPr>
          <p:cNvPr id="27" name="Rectangle 26"/>
          <p:cNvSpPr/>
          <p:nvPr/>
        </p:nvSpPr>
        <p:spPr>
          <a:xfrm>
            <a:off x="9026925" y="4490636"/>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Transmission verticale de l’information</a:t>
            </a:r>
            <a:endParaRPr lang="fr-FR" b="1" dirty="0">
              <a:solidFill>
                <a:srgbClr val="0070C0"/>
              </a:solidFill>
            </a:endParaRPr>
          </a:p>
        </p:txBody>
      </p:sp>
      <p:sp>
        <p:nvSpPr>
          <p:cNvPr id="14" name="Rectangle 13"/>
          <p:cNvSpPr/>
          <p:nvPr/>
        </p:nvSpPr>
        <p:spPr>
          <a:xfrm>
            <a:off x="4373387" y="5089654"/>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ACTIVITÉ 1 (OU PRODUIT 1)</a:t>
            </a:r>
            <a:endParaRPr lang="fr-FR" dirty="0">
              <a:solidFill>
                <a:schemeClr val="tx1"/>
              </a:solidFill>
            </a:endParaRPr>
          </a:p>
        </p:txBody>
      </p:sp>
      <p:sp>
        <p:nvSpPr>
          <p:cNvPr id="15" name="Rectangle 14"/>
          <p:cNvSpPr/>
          <p:nvPr/>
        </p:nvSpPr>
        <p:spPr>
          <a:xfrm>
            <a:off x="6126479" y="5089654"/>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ACTIVITÉ 2 (OU PRODUIT 2)</a:t>
            </a:r>
            <a:endParaRPr lang="fr-FR" dirty="0">
              <a:solidFill>
                <a:schemeClr val="tx1"/>
              </a:solidFill>
            </a:endParaRPr>
          </a:p>
        </p:txBody>
      </p:sp>
      <p:sp>
        <p:nvSpPr>
          <p:cNvPr id="25" name="Flèche courbée vers la droite 24"/>
          <p:cNvSpPr/>
          <p:nvPr/>
        </p:nvSpPr>
        <p:spPr>
          <a:xfrm flipV="1">
            <a:off x="3698962" y="4310743"/>
            <a:ext cx="674425" cy="1030958"/>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cxnSp>
        <p:nvCxnSpPr>
          <p:cNvPr id="29" name="Connecteur en arc 28"/>
          <p:cNvCxnSpPr/>
          <p:nvPr/>
        </p:nvCxnSpPr>
        <p:spPr>
          <a:xfrm rot="10800000" flipV="1">
            <a:off x="8554556" y="3442939"/>
            <a:ext cx="472369" cy="221895"/>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Flèche courbée vers la droite 32"/>
          <p:cNvSpPr/>
          <p:nvPr/>
        </p:nvSpPr>
        <p:spPr>
          <a:xfrm rot="10800000">
            <a:off x="7729328" y="3135006"/>
            <a:ext cx="647511" cy="1048376"/>
          </a:xfrm>
          <a:prstGeom prst="curvedRightArrow">
            <a:avLst>
              <a:gd name="adj1" fmla="val 25000"/>
              <a:gd name="adj2" fmla="val 50000"/>
              <a:gd name="adj3" fmla="val 264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34" name="Rectangle 33"/>
          <p:cNvSpPr/>
          <p:nvPr/>
        </p:nvSpPr>
        <p:spPr>
          <a:xfrm>
            <a:off x="9026925" y="3178393"/>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Transmission verticale de l’information</a:t>
            </a:r>
            <a:endParaRPr lang="fr-FR" b="1" dirty="0">
              <a:solidFill>
                <a:srgbClr val="0070C0"/>
              </a:solidFill>
            </a:endParaRPr>
          </a:p>
        </p:txBody>
      </p:sp>
      <p:cxnSp>
        <p:nvCxnSpPr>
          <p:cNvPr id="35" name="Connecteur en arc 34"/>
          <p:cNvCxnSpPr/>
          <p:nvPr/>
        </p:nvCxnSpPr>
        <p:spPr>
          <a:xfrm rot="10800000" flipV="1">
            <a:off x="8554556" y="4627230"/>
            <a:ext cx="472369" cy="221895"/>
          </a:xfrm>
          <a:prstGeom prst="curvedConnector3">
            <a:avLst>
              <a:gd name="adj1" fmla="val 4078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Flèche courbée vers la droite 36"/>
          <p:cNvSpPr/>
          <p:nvPr/>
        </p:nvSpPr>
        <p:spPr>
          <a:xfrm flipH="1" flipV="1">
            <a:off x="7793899" y="4310743"/>
            <a:ext cx="582939" cy="999102"/>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08267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551103" y="2977802"/>
            <a:ext cx="3065077"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4551103" y="4108790"/>
            <a:ext cx="3065077"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7" name="Rectangle 6"/>
          <p:cNvSpPr/>
          <p:nvPr/>
        </p:nvSpPr>
        <p:spPr>
          <a:xfrm>
            <a:off x="4996926" y="2058184"/>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U</a:t>
            </a:r>
            <a:endParaRPr lang="fr-FR" sz="2400" b="1" dirty="0">
              <a:solidFill>
                <a:schemeClr val="tx1"/>
              </a:solidFill>
            </a:endParaRPr>
          </a:p>
        </p:txBody>
      </p:sp>
      <p:sp>
        <p:nvSpPr>
          <p:cNvPr id="14" name="Rectangle 13"/>
          <p:cNvSpPr/>
          <p:nvPr/>
        </p:nvSpPr>
        <p:spPr>
          <a:xfrm>
            <a:off x="4373387" y="5089654"/>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ACTIVITÉ 1 (OU PRODUIT 1)</a:t>
            </a:r>
            <a:endParaRPr lang="fr-FR" dirty="0">
              <a:solidFill>
                <a:schemeClr val="tx1"/>
              </a:solidFill>
            </a:endParaRPr>
          </a:p>
        </p:txBody>
      </p:sp>
      <p:sp>
        <p:nvSpPr>
          <p:cNvPr id="15" name="Rectangle 14"/>
          <p:cNvSpPr/>
          <p:nvPr/>
        </p:nvSpPr>
        <p:spPr>
          <a:xfrm>
            <a:off x="6126479" y="5089654"/>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ACTIVITÉ 2 (OU PRODUIT 2)</a:t>
            </a:r>
            <a:endParaRPr lang="fr-FR" dirty="0">
              <a:solidFill>
                <a:schemeClr val="tx1"/>
              </a:solidFill>
            </a:endParaRPr>
          </a:p>
        </p:txBody>
      </p:sp>
      <p:sp>
        <p:nvSpPr>
          <p:cNvPr id="16" name="Rectangle 15"/>
          <p:cNvSpPr/>
          <p:nvPr/>
        </p:nvSpPr>
        <p:spPr>
          <a:xfrm>
            <a:off x="8345714" y="2934042"/>
            <a:ext cx="2034188" cy="76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rgbClr val="00B050"/>
                </a:solidFill>
              </a:rPr>
              <a:t>TRAITEMENT DE L’INFORMATION</a:t>
            </a:r>
            <a:endParaRPr lang="fr-FR" b="1" dirty="0">
              <a:solidFill>
                <a:srgbClr val="00B050"/>
              </a:solidFill>
            </a:endParaRPr>
          </a:p>
        </p:txBody>
      </p:sp>
      <p:cxnSp>
        <p:nvCxnSpPr>
          <p:cNvPr id="18" name="Connecteur droit avec flèche 17"/>
          <p:cNvCxnSpPr/>
          <p:nvPr/>
        </p:nvCxnSpPr>
        <p:spPr>
          <a:xfrm flipH="1">
            <a:off x="7796923" y="3340872"/>
            <a:ext cx="548791"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511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551103" y="2977802"/>
            <a:ext cx="3065077"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4551103" y="4108790"/>
            <a:ext cx="3065077"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7" name="Rectangle 6"/>
          <p:cNvSpPr/>
          <p:nvPr/>
        </p:nvSpPr>
        <p:spPr>
          <a:xfrm>
            <a:off x="4996926" y="2058184"/>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U</a:t>
            </a:r>
            <a:endParaRPr lang="fr-FR" sz="2400" b="1" dirty="0">
              <a:solidFill>
                <a:schemeClr val="tx1"/>
              </a:solidFill>
            </a:endParaRPr>
          </a:p>
        </p:txBody>
      </p:sp>
      <p:sp>
        <p:nvSpPr>
          <p:cNvPr id="14" name="Rectangle 13"/>
          <p:cNvSpPr/>
          <p:nvPr/>
        </p:nvSpPr>
        <p:spPr>
          <a:xfrm>
            <a:off x="4373387" y="5089654"/>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ACTIVITÉ 1 (OU PRODUIT 1)</a:t>
            </a:r>
            <a:endParaRPr lang="fr-FR" dirty="0">
              <a:solidFill>
                <a:schemeClr val="tx1"/>
              </a:solidFill>
            </a:endParaRPr>
          </a:p>
        </p:txBody>
      </p:sp>
      <p:sp>
        <p:nvSpPr>
          <p:cNvPr id="15" name="Rectangle 14"/>
          <p:cNvSpPr/>
          <p:nvPr/>
        </p:nvSpPr>
        <p:spPr>
          <a:xfrm>
            <a:off x="6126479" y="5089654"/>
            <a:ext cx="1671490"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ACTIVITÉ 2 (OU PRODUIT 2)</a:t>
            </a:r>
            <a:endParaRPr lang="fr-FR" dirty="0">
              <a:solidFill>
                <a:schemeClr val="tx1"/>
              </a:solidFill>
            </a:endParaRPr>
          </a:p>
        </p:txBody>
      </p:sp>
      <p:sp>
        <p:nvSpPr>
          <p:cNvPr id="22" name="Flèche courbée vers la droite 21"/>
          <p:cNvSpPr/>
          <p:nvPr/>
        </p:nvSpPr>
        <p:spPr>
          <a:xfrm>
            <a:off x="3793663" y="3332401"/>
            <a:ext cx="647511" cy="104837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23" name="Flèche courbée vers la droite 22"/>
          <p:cNvSpPr/>
          <p:nvPr/>
        </p:nvSpPr>
        <p:spPr>
          <a:xfrm>
            <a:off x="3685075" y="4471860"/>
            <a:ext cx="647511" cy="104837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24" name="Flèche courbée vers la droite 23"/>
          <p:cNvSpPr/>
          <p:nvPr/>
        </p:nvSpPr>
        <p:spPr>
          <a:xfrm flipH="1">
            <a:off x="7879571" y="4471860"/>
            <a:ext cx="660227" cy="104837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26" name="Rectangle 25"/>
          <p:cNvSpPr/>
          <p:nvPr/>
        </p:nvSpPr>
        <p:spPr>
          <a:xfrm>
            <a:off x="1061841" y="3419375"/>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rgbClr val="0070C0"/>
                </a:solidFill>
              </a:rPr>
              <a:t>Transmission des décisions</a:t>
            </a:r>
            <a:endParaRPr lang="fr-FR" b="1" dirty="0">
              <a:solidFill>
                <a:srgbClr val="0070C0"/>
              </a:solidFill>
            </a:endParaRPr>
          </a:p>
        </p:txBody>
      </p:sp>
      <p:cxnSp>
        <p:nvCxnSpPr>
          <p:cNvPr id="28" name="Connecteur en arc 27"/>
          <p:cNvCxnSpPr/>
          <p:nvPr/>
        </p:nvCxnSpPr>
        <p:spPr>
          <a:xfrm>
            <a:off x="3181028" y="3599543"/>
            <a:ext cx="459397" cy="326295"/>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61841" y="4471860"/>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Transmission des décisions</a:t>
            </a:r>
            <a:endParaRPr lang="fr-FR" b="1" dirty="0">
              <a:solidFill>
                <a:srgbClr val="0070C0"/>
              </a:solidFill>
            </a:endParaRPr>
          </a:p>
        </p:txBody>
      </p:sp>
      <p:cxnSp>
        <p:nvCxnSpPr>
          <p:cNvPr id="31" name="Connecteur en arc 30"/>
          <p:cNvCxnSpPr/>
          <p:nvPr/>
        </p:nvCxnSpPr>
        <p:spPr>
          <a:xfrm>
            <a:off x="3181028" y="4644571"/>
            <a:ext cx="412043" cy="410291"/>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859658" y="4693755"/>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Transmission des décisions</a:t>
            </a:r>
            <a:endParaRPr lang="fr-FR" b="1" dirty="0">
              <a:solidFill>
                <a:srgbClr val="0070C0"/>
              </a:solidFill>
            </a:endParaRPr>
          </a:p>
        </p:txBody>
      </p:sp>
      <p:cxnSp>
        <p:nvCxnSpPr>
          <p:cNvPr id="36" name="Connecteur en arc 35"/>
          <p:cNvCxnSpPr/>
          <p:nvPr/>
        </p:nvCxnSpPr>
        <p:spPr>
          <a:xfrm rot="10800000" flipV="1">
            <a:off x="8621400" y="4804702"/>
            <a:ext cx="472369" cy="221895"/>
          </a:xfrm>
          <a:prstGeom prst="curvedConnector3">
            <a:avLst>
              <a:gd name="adj1" fmla="val 25419"/>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86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43753"/>
            <a:ext cx="10058400" cy="1024666"/>
          </a:xfrm>
        </p:spPr>
        <p:txBody>
          <a:bodyPr>
            <a:normAutofit fontScale="90000"/>
          </a:bodyPr>
          <a:lstStyle/>
          <a:p>
            <a:pPr algn="ctr"/>
            <a:r>
              <a:rPr lang="fr-FR" dirty="0" smtClean="0"/>
              <a:t>1. La notion de gouvernement ou gouvernance d’entreprise</a:t>
            </a:r>
            <a:endParaRPr lang="fr-FR" dirty="0"/>
          </a:p>
        </p:txBody>
      </p:sp>
      <p:sp>
        <p:nvSpPr>
          <p:cNvPr id="3" name="Espace réservé du contenu 2"/>
          <p:cNvSpPr>
            <a:spLocks noGrp="1"/>
          </p:cNvSpPr>
          <p:nvPr>
            <p:ph idx="1"/>
          </p:nvPr>
        </p:nvSpPr>
        <p:spPr>
          <a:xfrm>
            <a:off x="1097280" y="2329827"/>
            <a:ext cx="10058400" cy="3425514"/>
          </a:xfrm>
        </p:spPr>
        <p:txBody>
          <a:bodyPr>
            <a:normAutofit/>
          </a:bodyPr>
          <a:lstStyle/>
          <a:p>
            <a:pPr algn="just"/>
            <a:r>
              <a:rPr lang="fr-FR" i="1" dirty="0" smtClean="0"/>
              <a:t>« Le </a:t>
            </a:r>
            <a:r>
              <a:rPr lang="fr-FR" i="1" dirty="0"/>
              <a:t>champ du gouvernement ou de la gouvernance des entreprises est </a:t>
            </a:r>
            <a:r>
              <a:rPr lang="fr-FR" i="1" dirty="0" smtClean="0"/>
              <a:t>constitué </a:t>
            </a:r>
            <a:r>
              <a:rPr lang="fr-FR" i="1" dirty="0"/>
              <a:t>par l’analyse des </a:t>
            </a:r>
            <a:r>
              <a:rPr lang="fr-FR" i="1" dirty="0" smtClean="0"/>
              <a:t>règles </a:t>
            </a:r>
            <a:r>
              <a:rPr lang="fr-FR" i="1" dirty="0"/>
              <a:t>du jeu </a:t>
            </a:r>
            <a:r>
              <a:rPr lang="fr-FR" i="1" dirty="0" smtClean="0"/>
              <a:t>managérial</a:t>
            </a:r>
            <a:r>
              <a:rPr lang="fr-FR" i="1" dirty="0"/>
              <a:t>, lesquelles, en encadrant la latitude </a:t>
            </a:r>
            <a:r>
              <a:rPr lang="fr-FR" i="1" dirty="0" smtClean="0"/>
              <a:t>décisionnelle </a:t>
            </a:r>
            <a:r>
              <a:rPr lang="fr-FR" i="1" dirty="0"/>
              <a:t>des dirigeants, conditionnent la </a:t>
            </a:r>
            <a:r>
              <a:rPr lang="fr-FR" i="1" dirty="0" smtClean="0"/>
              <a:t>création </a:t>
            </a:r>
            <a:r>
              <a:rPr lang="fr-FR" i="1" dirty="0"/>
              <a:t>de valeur organisationnelle et, plus globalement, la performance </a:t>
            </a:r>
            <a:r>
              <a:rPr lang="fr-FR" i="1" dirty="0" smtClean="0"/>
              <a:t>économique » </a:t>
            </a:r>
            <a:r>
              <a:rPr lang="fr-FR" dirty="0" smtClean="0"/>
              <a:t>(Charreaux [2011]) </a:t>
            </a:r>
          </a:p>
          <a:p>
            <a:pPr algn="just"/>
            <a:endParaRPr lang="fr-FR" i="1" dirty="0" smtClean="0"/>
          </a:p>
          <a:p>
            <a:pPr algn="just"/>
            <a:r>
              <a:rPr lang="fr-FR" i="1" dirty="0" smtClean="0"/>
              <a:t>«</a:t>
            </a:r>
            <a:r>
              <a:rPr lang="fr-FR" i="1" dirty="0"/>
              <a:t> </a:t>
            </a:r>
            <a:r>
              <a:rPr lang="fr-FR" i="1" dirty="0" smtClean="0"/>
              <a:t>Les </a:t>
            </a:r>
            <a:r>
              <a:rPr lang="fr-FR" i="1" dirty="0"/>
              <a:t>principales </a:t>
            </a:r>
            <a:r>
              <a:rPr lang="fr-FR" i="1" dirty="0" smtClean="0"/>
              <a:t>théories </a:t>
            </a:r>
            <a:r>
              <a:rPr lang="fr-FR" i="1" dirty="0"/>
              <a:t>de la gouvernance s’inscrivent dans le paradigme fonctionnaliste de l’efficience. Dans ce dernier, toute organisation est </a:t>
            </a:r>
            <a:r>
              <a:rPr lang="fr-FR" i="1" dirty="0" smtClean="0"/>
              <a:t>supposée </a:t>
            </a:r>
            <a:r>
              <a:rPr lang="fr-FR" i="1" dirty="0"/>
              <a:t>avoir pour but, via la </a:t>
            </a:r>
            <a:r>
              <a:rPr lang="fr-FR" i="1" dirty="0" smtClean="0"/>
              <a:t>coopération, </a:t>
            </a:r>
            <a:r>
              <a:rPr lang="fr-FR" i="1" dirty="0"/>
              <a:t>de produire un surplus par rapport aux ressources </a:t>
            </a:r>
            <a:r>
              <a:rPr lang="fr-FR" i="1" dirty="0" smtClean="0"/>
              <a:t>consommées </a:t>
            </a:r>
            <a:r>
              <a:rPr lang="fr-FR" i="1" dirty="0"/>
              <a:t>et de le </a:t>
            </a:r>
            <a:r>
              <a:rPr lang="fr-FR" i="1" dirty="0" smtClean="0"/>
              <a:t>répartir </a:t>
            </a:r>
            <a:r>
              <a:rPr lang="fr-FR" i="1" dirty="0"/>
              <a:t>de </a:t>
            </a:r>
            <a:r>
              <a:rPr lang="fr-FR" i="1" dirty="0" smtClean="0"/>
              <a:t>façon </a:t>
            </a:r>
            <a:r>
              <a:rPr lang="fr-FR" i="1" dirty="0"/>
              <a:t>à maintenir la </a:t>
            </a:r>
            <a:r>
              <a:rPr lang="fr-FR" i="1" dirty="0" smtClean="0"/>
              <a:t>viabilité́ </a:t>
            </a:r>
            <a:r>
              <a:rPr lang="fr-FR" i="1" dirty="0"/>
              <a:t>de </a:t>
            </a:r>
            <a:r>
              <a:rPr lang="fr-FR" i="1" dirty="0" smtClean="0"/>
              <a:t>l’organisation. (</a:t>
            </a:r>
            <a:r>
              <a:rPr lang="mr-IN" i="1" dirty="0" smtClean="0"/>
              <a:t>…</a:t>
            </a:r>
            <a:r>
              <a:rPr lang="fr-FR" i="1" dirty="0" smtClean="0"/>
              <a:t>) Ce schéma </a:t>
            </a:r>
            <a:r>
              <a:rPr lang="fr-FR" i="1" dirty="0"/>
              <a:t>s’applique quelle que soit la nature de l’organisation, à but lucratif ou non, publique ou </a:t>
            </a:r>
            <a:r>
              <a:rPr lang="fr-FR" i="1" dirty="0" smtClean="0"/>
              <a:t>privée » </a:t>
            </a:r>
            <a:r>
              <a:rPr lang="fr-FR" dirty="0"/>
              <a:t>(Charreaux [</a:t>
            </a:r>
            <a:r>
              <a:rPr lang="fr-FR" dirty="0" smtClean="0"/>
              <a:t>2011]) </a:t>
            </a:r>
            <a:endParaRPr lang="fr-FR" i="1" dirty="0"/>
          </a:p>
        </p:txBody>
      </p:sp>
    </p:spTree>
    <p:extLst>
      <p:ext uri="{BB962C8B-B14F-4D97-AF65-F5344CB8AC3E}">
        <p14:creationId xmlns:p14="http://schemas.microsoft.com/office/powerpoint/2010/main" val="13027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3" name="Espace réservé du contenu 2"/>
          <p:cNvSpPr>
            <a:spLocks noGrp="1"/>
          </p:cNvSpPr>
          <p:nvPr>
            <p:ph idx="1"/>
          </p:nvPr>
        </p:nvSpPr>
        <p:spPr>
          <a:xfrm>
            <a:off x="1097279" y="2505492"/>
            <a:ext cx="10058400" cy="2792221"/>
          </a:xfrm>
        </p:spPr>
        <p:txBody>
          <a:bodyPr>
            <a:normAutofit/>
          </a:bodyPr>
          <a:lstStyle/>
          <a:p>
            <a:pPr algn="just"/>
            <a:r>
              <a:rPr lang="fr-FR" sz="2400" dirty="0" smtClean="0"/>
              <a:t>Dans la forme U, deux types de décisions sont prises par le sommet:</a:t>
            </a:r>
          </a:p>
          <a:p>
            <a:pPr algn="just"/>
            <a:endParaRPr lang="fr-FR" sz="2400" dirty="0" smtClean="0"/>
          </a:p>
          <a:p>
            <a:pPr lvl="1" algn="just"/>
            <a:r>
              <a:rPr lang="fr-FR" sz="2000" dirty="0" smtClean="0"/>
              <a:t>Les </a:t>
            </a:r>
            <a:r>
              <a:rPr lang="fr-FR" sz="2000" b="1" dirty="0" smtClean="0"/>
              <a:t>décisions stratégiques </a:t>
            </a:r>
            <a:r>
              <a:rPr lang="fr-FR" sz="2000" dirty="0" smtClean="0"/>
              <a:t>qui engagent le devenir de la firme à moyen et long terme. </a:t>
            </a:r>
            <a:r>
              <a:rPr lang="fr-FR" sz="2000" i="1" dirty="0" smtClean="0"/>
              <a:t>Ex: quel </a:t>
            </a:r>
            <a:r>
              <a:rPr lang="fr-FR" sz="2000" i="1" dirty="0" smtClean="0"/>
              <a:t>gamme </a:t>
            </a:r>
            <a:r>
              <a:rPr lang="fr-FR" sz="2000" i="1" dirty="0" smtClean="0"/>
              <a:t>de produit fabriquer ? </a:t>
            </a:r>
            <a:r>
              <a:rPr lang="fr-FR" sz="2000" i="1" dirty="0" smtClean="0"/>
              <a:t>Quel périmètre d’activité ? Etc.</a:t>
            </a:r>
          </a:p>
          <a:p>
            <a:pPr lvl="1" algn="just"/>
            <a:r>
              <a:rPr lang="fr-FR" sz="2000" dirty="0" smtClean="0"/>
              <a:t>Les </a:t>
            </a:r>
            <a:r>
              <a:rPr lang="fr-FR" sz="2000" b="1" dirty="0" smtClean="0"/>
              <a:t>décisions opérationnelles </a:t>
            </a:r>
            <a:r>
              <a:rPr lang="fr-FR" sz="2000" dirty="0" smtClean="0"/>
              <a:t>qui consistent à gérer ce qui relève du quotidien (décisions de court terme). </a:t>
            </a:r>
            <a:r>
              <a:rPr lang="fr-FR" sz="2000" i="1" dirty="0" smtClean="0"/>
              <a:t>Ex: </a:t>
            </a:r>
            <a:r>
              <a:rPr lang="fr-FR" sz="2000" i="1" dirty="0" smtClean="0"/>
              <a:t>décisions d’embauches et de licenciement, résolution des conflits entre salariés, gestion des ruptures de stock de marchandises etc.</a:t>
            </a:r>
            <a:endParaRPr lang="fr-FR" sz="2000" i="1" dirty="0" smtClean="0"/>
          </a:p>
          <a:p>
            <a:pPr lvl="1" algn="just"/>
            <a:endParaRPr lang="fr-FR" dirty="0"/>
          </a:p>
        </p:txBody>
      </p:sp>
    </p:spTree>
    <p:extLst>
      <p:ext uri="{BB962C8B-B14F-4D97-AF65-F5344CB8AC3E}">
        <p14:creationId xmlns:p14="http://schemas.microsoft.com/office/powerpoint/2010/main" val="9032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3" name="Espace réservé du contenu 2"/>
          <p:cNvSpPr>
            <a:spLocks noGrp="1"/>
          </p:cNvSpPr>
          <p:nvPr>
            <p:ph idx="1"/>
          </p:nvPr>
        </p:nvSpPr>
        <p:spPr>
          <a:xfrm>
            <a:off x="1097279" y="2345833"/>
            <a:ext cx="10058400" cy="3880795"/>
          </a:xfrm>
        </p:spPr>
        <p:txBody>
          <a:bodyPr>
            <a:normAutofit fontScale="92500" lnSpcReduction="20000"/>
          </a:bodyPr>
          <a:lstStyle/>
          <a:p>
            <a:pPr algn="just"/>
            <a:r>
              <a:rPr lang="fr-FR" sz="2600" dirty="0" smtClean="0"/>
              <a:t>Les problèmes associés à la forme U s’accroissent lorsque la taille de l’entreprise augmente:</a:t>
            </a:r>
          </a:p>
          <a:p>
            <a:pPr algn="just"/>
            <a:endParaRPr lang="fr-FR" sz="2200" dirty="0" smtClean="0"/>
          </a:p>
          <a:p>
            <a:pPr lvl="1" algn="just"/>
            <a:r>
              <a:rPr lang="fr-FR" sz="2200" dirty="0" smtClean="0"/>
              <a:t>Les coûts de remontée d’information augmentent</a:t>
            </a:r>
          </a:p>
          <a:p>
            <a:pPr lvl="1" algn="just"/>
            <a:endParaRPr lang="fr-FR" sz="2200" dirty="0" smtClean="0"/>
          </a:p>
          <a:p>
            <a:pPr lvl="1" algn="just"/>
            <a:r>
              <a:rPr lang="fr-FR" sz="2200" dirty="0" smtClean="0"/>
              <a:t>Le sommet (qui a une rationalité limitée) est de plus en plus submergé d’informations stratégiques et opérationnelles. Conséquences:</a:t>
            </a:r>
          </a:p>
          <a:p>
            <a:pPr lvl="2" algn="just"/>
            <a:r>
              <a:rPr lang="fr-FR" sz="1800" dirty="0" smtClean="0"/>
              <a:t>Les retards dans les prises de décision s’accroissent</a:t>
            </a:r>
          </a:p>
          <a:p>
            <a:pPr lvl="2" algn="just"/>
            <a:r>
              <a:rPr lang="fr-FR" sz="1800" dirty="0" smtClean="0"/>
              <a:t>Le sommet élimine les décisions stratégiques au profit des décisions opérationnelles qui sont plus urgentes. Le sommet cumule donc des retards encore plus importants dans les prises de décision stratégiques</a:t>
            </a:r>
          </a:p>
          <a:p>
            <a:pPr lvl="1" algn="just"/>
            <a:endParaRPr lang="fr-FR" sz="2200" dirty="0" smtClean="0"/>
          </a:p>
          <a:p>
            <a:pPr lvl="1" algn="just"/>
            <a:r>
              <a:rPr lang="fr-FR" sz="2200" dirty="0" smtClean="0"/>
              <a:t>Problème de compétences : lorsque la taille de l’entreprise augmente, les compétences pour prendre les décisions ne se trouvent plus nécessairement au sommet</a:t>
            </a:r>
          </a:p>
          <a:p>
            <a:pPr lvl="1" algn="just"/>
            <a:endParaRPr lang="fr-FR" sz="2200" dirty="0"/>
          </a:p>
        </p:txBody>
      </p:sp>
    </p:spTree>
    <p:extLst>
      <p:ext uri="{BB962C8B-B14F-4D97-AF65-F5344CB8AC3E}">
        <p14:creationId xmlns:p14="http://schemas.microsoft.com/office/powerpoint/2010/main" val="18504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3" name="Espace réservé du contenu 2"/>
          <p:cNvSpPr>
            <a:spLocks noGrp="1"/>
          </p:cNvSpPr>
          <p:nvPr>
            <p:ph idx="1"/>
          </p:nvPr>
        </p:nvSpPr>
        <p:spPr>
          <a:xfrm>
            <a:off x="1097279" y="2584822"/>
            <a:ext cx="10058400" cy="2525060"/>
          </a:xfrm>
        </p:spPr>
        <p:txBody>
          <a:bodyPr>
            <a:noAutofit/>
          </a:bodyPr>
          <a:lstStyle/>
          <a:p>
            <a:pPr algn="just"/>
            <a:r>
              <a:rPr lang="fr-FR" sz="2400" dirty="0" smtClean="0"/>
              <a:t>Or, après 1850, plusieurs innovations technologiques permettent d’abaisser les coûts de transport des marchandises/des personnes et les coûts de communication</a:t>
            </a:r>
            <a:r>
              <a:rPr lang="fr-FR" sz="2400" dirty="0">
                <a:sym typeface="Wingdings"/>
              </a:rPr>
              <a:t> </a:t>
            </a:r>
            <a:r>
              <a:rPr lang="fr-FR" sz="2400" dirty="0" smtClean="0">
                <a:sym typeface="Wingdings"/>
              </a:rPr>
              <a:t>(bateau à vapeur, chemins de fer, télégraphe)</a:t>
            </a:r>
          </a:p>
          <a:p>
            <a:pPr algn="just"/>
            <a:endParaRPr lang="fr-FR" sz="2400" dirty="0">
              <a:sym typeface="Wingdings"/>
            </a:endParaRPr>
          </a:p>
          <a:p>
            <a:pPr algn="just"/>
            <a:r>
              <a:rPr lang="fr-FR" sz="2400" dirty="0" smtClean="0">
                <a:sym typeface="Wingdings"/>
              </a:rPr>
              <a:t>Dès lors, une entreprise n’est plus nécessairement cantonnée à son marché local. </a:t>
            </a:r>
            <a:r>
              <a:rPr lang="fr-FR" sz="2400" dirty="0">
                <a:sym typeface="Wingdings"/>
              </a:rPr>
              <a:t>Dès la fin du 19</a:t>
            </a:r>
            <a:r>
              <a:rPr lang="fr-FR" sz="2400" baseline="30000" dirty="0">
                <a:sym typeface="Wingdings"/>
              </a:rPr>
              <a:t>e</a:t>
            </a:r>
            <a:r>
              <a:rPr lang="fr-FR" sz="2400" dirty="0">
                <a:sym typeface="Wingdings"/>
              </a:rPr>
              <a:t> siècle, les grandes entreprises naissent et vendent des produits sur des marchés nationaux et </a:t>
            </a:r>
            <a:r>
              <a:rPr lang="fr-FR" sz="2400" dirty="0" smtClean="0">
                <a:sym typeface="Wingdings"/>
              </a:rPr>
              <a:t>internationaux</a:t>
            </a:r>
          </a:p>
          <a:p>
            <a:pPr algn="just"/>
            <a:endParaRPr lang="fr-FR" sz="2400" dirty="0" smtClean="0">
              <a:sym typeface="Wingdings"/>
            </a:endParaRPr>
          </a:p>
        </p:txBody>
      </p:sp>
    </p:spTree>
    <p:extLst>
      <p:ext uri="{BB962C8B-B14F-4D97-AF65-F5344CB8AC3E}">
        <p14:creationId xmlns:p14="http://schemas.microsoft.com/office/powerpoint/2010/main" val="124824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3" name="Espace réservé du contenu 2"/>
          <p:cNvSpPr>
            <a:spLocks noGrp="1"/>
          </p:cNvSpPr>
          <p:nvPr>
            <p:ph idx="1"/>
          </p:nvPr>
        </p:nvSpPr>
        <p:spPr>
          <a:xfrm>
            <a:off x="1097279" y="2003613"/>
            <a:ext cx="10058400" cy="3832412"/>
          </a:xfrm>
        </p:spPr>
        <p:txBody>
          <a:bodyPr>
            <a:noAutofit/>
          </a:bodyPr>
          <a:lstStyle/>
          <a:p>
            <a:pPr algn="just"/>
            <a:r>
              <a:rPr lang="fr-FR" sz="2400" dirty="0">
                <a:sym typeface="Wingdings"/>
              </a:rPr>
              <a:t>Par ailleurs, il devient possible d’inclure de plus en plus d’activités dans une entreprise unique. Par exemple, l’expansion de General Motors dans les années 1920 se fait:</a:t>
            </a:r>
          </a:p>
          <a:p>
            <a:pPr lvl="1" algn="just"/>
            <a:r>
              <a:rPr lang="fr-FR" sz="2000" dirty="0">
                <a:sym typeface="Wingdings"/>
              </a:rPr>
              <a:t>Horizontalement: l’entreprise diversifie ses productions (camions, réfrigérateurs, climatiseurs, prêts commerciaux pour l’achat de voitures etc.)</a:t>
            </a:r>
          </a:p>
          <a:p>
            <a:pPr lvl="1" algn="just"/>
            <a:r>
              <a:rPr lang="fr-FR" sz="2000" dirty="0">
                <a:sym typeface="Wingdings"/>
              </a:rPr>
              <a:t>Verticalement: l’entreprise produit elle-même la plupart des pièces de ses véhicules</a:t>
            </a:r>
          </a:p>
          <a:p>
            <a:pPr lvl="1" algn="just"/>
            <a:endParaRPr lang="fr-FR" dirty="0">
              <a:sym typeface="Wingdings"/>
            </a:endParaRPr>
          </a:p>
          <a:p>
            <a:pPr lvl="1" algn="just"/>
            <a:endParaRPr lang="fr-FR" sz="2000" dirty="0">
              <a:sym typeface="Wingdings"/>
            </a:endParaRPr>
          </a:p>
          <a:p>
            <a:pPr algn="just"/>
            <a:r>
              <a:rPr lang="fr-FR" sz="2400" dirty="0">
                <a:sym typeface="Wingdings"/>
              </a:rPr>
              <a:t>La forme U devient une structure organisationnelle inadaptée pour organiser la production de ces firmes et va être supplantée après la première guerre mondiale par la </a:t>
            </a:r>
            <a:r>
              <a:rPr lang="fr-FR" sz="2400" b="1" dirty="0">
                <a:sym typeface="Wingdings"/>
              </a:rPr>
              <a:t>firme </a:t>
            </a:r>
            <a:r>
              <a:rPr lang="fr-FR" sz="2400" b="1" dirty="0" err="1">
                <a:sym typeface="Wingdings"/>
              </a:rPr>
              <a:t>multidivisionnelle</a:t>
            </a:r>
            <a:endParaRPr lang="fr-FR" sz="2400" b="1" dirty="0"/>
          </a:p>
          <a:p>
            <a:pPr lvl="1" algn="just"/>
            <a:endParaRPr lang="fr-FR" sz="2000" dirty="0"/>
          </a:p>
          <a:p>
            <a:pPr algn="just"/>
            <a:endParaRPr lang="fr-FR" sz="1800" dirty="0" smtClean="0">
              <a:sym typeface="Wingdings"/>
            </a:endParaRPr>
          </a:p>
        </p:txBody>
      </p:sp>
    </p:spTree>
    <p:extLst>
      <p:ext uri="{BB962C8B-B14F-4D97-AF65-F5344CB8AC3E}">
        <p14:creationId xmlns:p14="http://schemas.microsoft.com/office/powerpoint/2010/main" val="13835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3" name="Espace réservé du contenu 2"/>
          <p:cNvSpPr>
            <a:spLocks noGrp="1"/>
          </p:cNvSpPr>
          <p:nvPr>
            <p:ph idx="1"/>
          </p:nvPr>
        </p:nvSpPr>
        <p:spPr>
          <a:xfrm>
            <a:off x="1097279" y="2177142"/>
            <a:ext cx="10058400" cy="4107544"/>
          </a:xfrm>
        </p:spPr>
        <p:txBody>
          <a:bodyPr>
            <a:normAutofit fontScale="85000" lnSpcReduction="20000"/>
          </a:bodyPr>
          <a:lstStyle/>
          <a:p>
            <a:pPr algn="just"/>
            <a:r>
              <a:rPr lang="fr-FR" sz="2400" dirty="0" smtClean="0"/>
              <a:t>Dans la firme </a:t>
            </a:r>
            <a:r>
              <a:rPr lang="fr-FR" sz="2400" dirty="0" err="1" smtClean="0"/>
              <a:t>multidivisionnelle</a:t>
            </a:r>
            <a:r>
              <a:rPr lang="fr-FR" sz="2400" dirty="0" smtClean="0"/>
              <a:t>, les décisions opérationnelles sont prises de manière décentralisée, par des </a:t>
            </a:r>
            <a:r>
              <a:rPr lang="fr-FR" sz="2400" b="1" dirty="0" smtClean="0"/>
              <a:t>divisions indépendantes</a:t>
            </a:r>
          </a:p>
          <a:p>
            <a:pPr algn="just"/>
            <a:endParaRPr lang="fr-FR" sz="2400" dirty="0" smtClean="0"/>
          </a:p>
          <a:p>
            <a:pPr algn="just"/>
            <a:r>
              <a:rPr lang="fr-FR" sz="2400" dirty="0" smtClean="0"/>
              <a:t>Les cadres (chefs de division) qui contrôlent des divisions indépendantes sont responsables de leurs performances. Ils doivent donc rendre des comptes à la direction générale (ou sommet) qui </a:t>
            </a:r>
            <a:r>
              <a:rPr lang="fr-FR" sz="2400" b="1" dirty="0" smtClean="0"/>
              <a:t>les évalue</a:t>
            </a:r>
            <a:r>
              <a:rPr lang="fr-FR" sz="2400" dirty="0" smtClean="0"/>
              <a:t>, </a:t>
            </a:r>
            <a:r>
              <a:rPr lang="fr-FR" sz="2400" b="1" dirty="0" smtClean="0"/>
              <a:t>coordonne leurs activités </a:t>
            </a:r>
            <a:r>
              <a:rPr lang="fr-FR" sz="2400" dirty="0" smtClean="0"/>
              <a:t>et </a:t>
            </a:r>
            <a:r>
              <a:rPr lang="fr-FR" sz="2400" b="1" dirty="0" smtClean="0"/>
              <a:t>élabore la stratégie de la firme</a:t>
            </a:r>
          </a:p>
          <a:p>
            <a:pPr algn="just"/>
            <a:endParaRPr lang="fr-FR" sz="2400" b="1" dirty="0"/>
          </a:p>
          <a:p>
            <a:pPr algn="just"/>
            <a:r>
              <a:rPr lang="fr-FR" sz="2400" dirty="0" smtClean="0"/>
              <a:t>Les divisions ne sont pas établies sur des bases fonctionnelles, mais sur d’autres critères. Quelques exemples :</a:t>
            </a:r>
          </a:p>
          <a:p>
            <a:pPr lvl="1" algn="just"/>
            <a:r>
              <a:rPr lang="fr-FR" sz="2200" dirty="0" smtClean="0"/>
              <a:t>La </a:t>
            </a:r>
            <a:r>
              <a:rPr lang="fr-FR" sz="2200" b="1" dirty="0" smtClean="0"/>
              <a:t>division par produit</a:t>
            </a:r>
            <a:r>
              <a:rPr lang="fr-FR" sz="2200" dirty="0" smtClean="0"/>
              <a:t>. </a:t>
            </a:r>
            <a:r>
              <a:rPr lang="fr-FR" sz="2200" i="1" dirty="0" smtClean="0"/>
              <a:t>Ex: dans les années 1920, GM possédait plusieurs divisions par produit : Cadillac, Buick, Chevrolet etc.</a:t>
            </a:r>
          </a:p>
          <a:p>
            <a:pPr lvl="1" algn="just"/>
            <a:r>
              <a:rPr lang="fr-FR" sz="2200" dirty="0" smtClean="0"/>
              <a:t>La </a:t>
            </a:r>
            <a:r>
              <a:rPr lang="fr-FR" sz="2200" b="1" dirty="0" smtClean="0"/>
              <a:t>division établie sur la base géographique</a:t>
            </a:r>
            <a:r>
              <a:rPr lang="fr-FR" sz="2200" dirty="0" smtClean="0"/>
              <a:t>. </a:t>
            </a:r>
            <a:r>
              <a:rPr lang="fr-FR" sz="2200" i="1" dirty="0" smtClean="0"/>
              <a:t>Ex: Sears </a:t>
            </a:r>
            <a:r>
              <a:rPr lang="fr-FR" sz="2200" i="1" dirty="0" err="1" smtClean="0"/>
              <a:t>Roebuck</a:t>
            </a:r>
            <a:r>
              <a:rPr lang="fr-FR" sz="2200" i="1" dirty="0" smtClean="0"/>
              <a:t> (cf. supra)</a:t>
            </a:r>
          </a:p>
          <a:p>
            <a:pPr lvl="1" algn="just"/>
            <a:r>
              <a:rPr lang="fr-FR" sz="2200" dirty="0" smtClean="0"/>
              <a:t>La </a:t>
            </a:r>
            <a:r>
              <a:rPr lang="fr-FR" sz="2200" b="1" dirty="0" smtClean="0"/>
              <a:t>division selon le type de clientèle</a:t>
            </a:r>
            <a:r>
              <a:rPr lang="fr-FR" sz="2200" dirty="0" smtClean="0"/>
              <a:t>. </a:t>
            </a:r>
            <a:r>
              <a:rPr lang="fr-FR" sz="2200" i="1" dirty="0" smtClean="0"/>
              <a:t>Ex: une division pour la clientèle professionnelle, une autre pour les particuliers</a:t>
            </a:r>
          </a:p>
          <a:p>
            <a:pPr algn="just"/>
            <a:endParaRPr lang="fr-FR" sz="2400" dirty="0" smtClean="0"/>
          </a:p>
          <a:p>
            <a:pPr lvl="1" algn="just"/>
            <a:endParaRPr lang="fr-FR" sz="2200" dirty="0" smtClean="0"/>
          </a:p>
          <a:p>
            <a:pPr algn="just"/>
            <a:endParaRPr lang="fr-FR" sz="2400" b="1" dirty="0"/>
          </a:p>
          <a:p>
            <a:pPr algn="just"/>
            <a:endParaRPr lang="fr-FR" sz="2200" b="1" dirty="0" smtClean="0"/>
          </a:p>
          <a:p>
            <a:pPr lvl="1" algn="just"/>
            <a:endParaRPr lang="fr-FR" sz="2200" dirty="0"/>
          </a:p>
        </p:txBody>
      </p:sp>
    </p:spTree>
    <p:extLst>
      <p:ext uri="{BB962C8B-B14F-4D97-AF65-F5344CB8AC3E}">
        <p14:creationId xmlns:p14="http://schemas.microsoft.com/office/powerpoint/2010/main" val="3430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884511" y="4043718"/>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1</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M</a:t>
            </a:r>
            <a:endParaRPr lang="fr-FR" sz="2400" b="1" dirty="0">
              <a:solidFill>
                <a:schemeClr val="tx1"/>
              </a:solidFill>
            </a:endParaRPr>
          </a:p>
        </p:txBody>
      </p:sp>
      <p:sp>
        <p:nvSpPr>
          <p:cNvPr id="8" name="Rectangle 7"/>
          <p:cNvSpPr/>
          <p:nvPr/>
        </p:nvSpPr>
        <p:spPr>
          <a:xfrm>
            <a:off x="4695497" y="4043719"/>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2</a:t>
            </a:r>
            <a:endParaRPr lang="fr-FR" dirty="0">
              <a:solidFill>
                <a:schemeClr val="tx1"/>
              </a:solidFill>
            </a:endParaRPr>
          </a:p>
        </p:txBody>
      </p:sp>
      <p:sp>
        <p:nvSpPr>
          <p:cNvPr id="9" name="Rectangle 8"/>
          <p:cNvSpPr/>
          <p:nvPr/>
        </p:nvSpPr>
        <p:spPr>
          <a:xfrm>
            <a:off x="7506483" y="4043720"/>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3</a:t>
            </a:r>
            <a:endParaRPr lang="fr-FR" dirty="0">
              <a:solidFill>
                <a:schemeClr val="tx1"/>
              </a:solidFill>
            </a:endParaRPr>
          </a:p>
        </p:txBody>
      </p:sp>
      <p:cxnSp>
        <p:nvCxnSpPr>
          <p:cNvPr id="11" name="Connecteur droit 10"/>
          <p:cNvCxnSpPr>
            <a:stCxn id="4" idx="2"/>
            <a:endCxn id="6" idx="0"/>
          </p:cNvCxnSpPr>
          <p:nvPr/>
        </p:nvCxnSpPr>
        <p:spPr>
          <a:xfrm flipH="1">
            <a:off x="3014064" y="3592336"/>
            <a:ext cx="2810986"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4" idx="2"/>
            <a:endCxn id="8" idx="0"/>
          </p:cNvCxnSpPr>
          <p:nvPr/>
        </p:nvCxnSpPr>
        <p:spPr>
          <a:xfrm>
            <a:off x="5825050" y="3592336"/>
            <a:ext cx="0" cy="45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2"/>
            <a:endCxn id="9" idx="0"/>
          </p:cNvCxnSpPr>
          <p:nvPr/>
        </p:nvCxnSpPr>
        <p:spPr>
          <a:xfrm>
            <a:off x="5825050" y="3592336"/>
            <a:ext cx="2810986" cy="451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1553550" y="4777731"/>
            <a:ext cx="1013544" cy="516353"/>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81766" y="4007055"/>
            <a:ext cx="4481112" cy="235020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a:off x="2885891" y="4765614"/>
            <a:ext cx="12164" cy="520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endCxn id="34" idx="0"/>
          </p:cNvCxnSpPr>
          <p:nvPr/>
        </p:nvCxnSpPr>
        <p:spPr>
          <a:xfrm>
            <a:off x="3486849" y="4777731"/>
            <a:ext cx="755711" cy="536734"/>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33232" y="5314465"/>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Production</a:t>
            </a:r>
            <a:endParaRPr lang="fr-FR" dirty="0">
              <a:solidFill>
                <a:schemeClr val="tx1"/>
              </a:solidFill>
            </a:endParaRPr>
          </a:p>
        </p:txBody>
      </p:sp>
      <p:sp>
        <p:nvSpPr>
          <p:cNvPr id="33" name="Rectangle 32"/>
          <p:cNvSpPr/>
          <p:nvPr/>
        </p:nvSpPr>
        <p:spPr>
          <a:xfrm>
            <a:off x="2277737" y="5314465"/>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Marketing</a:t>
            </a:r>
            <a:endParaRPr lang="fr-FR" dirty="0">
              <a:solidFill>
                <a:schemeClr val="tx1"/>
              </a:solidFill>
            </a:endParaRPr>
          </a:p>
        </p:txBody>
      </p:sp>
      <p:sp>
        <p:nvSpPr>
          <p:cNvPr id="34" name="Rectangle 33"/>
          <p:cNvSpPr/>
          <p:nvPr/>
        </p:nvSpPr>
        <p:spPr>
          <a:xfrm>
            <a:off x="3622242" y="5314465"/>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sp>
        <p:nvSpPr>
          <p:cNvPr id="36" name="Rectangle 35"/>
          <p:cNvSpPr/>
          <p:nvPr/>
        </p:nvSpPr>
        <p:spPr>
          <a:xfrm>
            <a:off x="5587999" y="5286212"/>
            <a:ext cx="5965372" cy="935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FF0000"/>
                </a:solidFill>
              </a:rPr>
              <a:t>Chaque division</a:t>
            </a:r>
            <a:r>
              <a:rPr lang="fr-FR" sz="1600" dirty="0">
                <a:solidFill>
                  <a:srgbClr val="FF0000"/>
                </a:solidFill>
              </a:rPr>
              <a:t> possède sa propre direction et fonctionne le plus souvent selon une structure </a:t>
            </a:r>
            <a:r>
              <a:rPr lang="fr-FR" sz="1600" dirty="0" smtClean="0">
                <a:solidFill>
                  <a:srgbClr val="FF0000"/>
                </a:solidFill>
              </a:rPr>
              <a:t>fonctionnelle (forme U). </a:t>
            </a:r>
            <a:r>
              <a:rPr lang="fr-FR" sz="1600" dirty="0">
                <a:solidFill>
                  <a:srgbClr val="FF0000"/>
                </a:solidFill>
              </a:rPr>
              <a:t>Elle est autonome, organisée comme une « quasi-firme » en centre de </a:t>
            </a:r>
            <a:r>
              <a:rPr lang="fr-FR" sz="1600" dirty="0" smtClean="0">
                <a:solidFill>
                  <a:srgbClr val="FF0000"/>
                </a:solidFill>
              </a:rPr>
              <a:t>profit</a:t>
            </a:r>
            <a:endParaRPr lang="fr-FR" sz="1600" b="1" dirty="0">
              <a:solidFill>
                <a:srgbClr val="FF0000"/>
              </a:solidFill>
            </a:endParaRPr>
          </a:p>
        </p:txBody>
      </p:sp>
      <p:sp>
        <p:nvSpPr>
          <p:cNvPr id="37" name="Rectangle 36"/>
          <p:cNvSpPr/>
          <p:nvPr/>
        </p:nvSpPr>
        <p:spPr>
          <a:xfrm>
            <a:off x="536713" y="588322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38" name="Rectangle 37"/>
          <p:cNvSpPr/>
          <p:nvPr/>
        </p:nvSpPr>
        <p:spPr>
          <a:xfrm>
            <a:off x="1484699" y="5875353"/>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cxnSp>
        <p:nvCxnSpPr>
          <p:cNvPr id="39" name="Connecteur droit 38"/>
          <p:cNvCxnSpPr>
            <a:stCxn id="32" idx="2"/>
            <a:endCxn id="38" idx="0"/>
          </p:cNvCxnSpPr>
          <p:nvPr/>
        </p:nvCxnSpPr>
        <p:spPr>
          <a:xfrm>
            <a:off x="1553550" y="5677535"/>
            <a:ext cx="327668" cy="19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1014865" y="5671109"/>
            <a:ext cx="486750" cy="2106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179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436913" y="4043718"/>
            <a:ext cx="3142093"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1</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M</a:t>
            </a:r>
            <a:endParaRPr lang="fr-FR" sz="2400" b="1" dirty="0">
              <a:solidFill>
                <a:schemeClr val="tx1"/>
              </a:solidFill>
            </a:endParaRPr>
          </a:p>
        </p:txBody>
      </p:sp>
      <p:cxnSp>
        <p:nvCxnSpPr>
          <p:cNvPr id="11" name="Connecteur droit 10"/>
          <p:cNvCxnSpPr>
            <a:stCxn id="4" idx="2"/>
            <a:endCxn id="6" idx="0"/>
          </p:cNvCxnSpPr>
          <p:nvPr/>
        </p:nvCxnSpPr>
        <p:spPr>
          <a:xfrm flipH="1">
            <a:off x="3007960" y="3592336"/>
            <a:ext cx="2817090"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1628620" y="4778966"/>
            <a:ext cx="1013544" cy="516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208593" y="4772184"/>
            <a:ext cx="848807" cy="55582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93412" y="5328011"/>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Production</a:t>
            </a:r>
            <a:endParaRPr lang="fr-FR" dirty="0">
              <a:solidFill>
                <a:schemeClr val="tx1"/>
              </a:solidFill>
            </a:endParaRPr>
          </a:p>
        </p:txBody>
      </p:sp>
      <p:sp>
        <p:nvSpPr>
          <p:cNvPr id="34" name="Rectangle 33"/>
          <p:cNvSpPr/>
          <p:nvPr/>
        </p:nvSpPr>
        <p:spPr>
          <a:xfrm>
            <a:off x="3588545" y="5328011"/>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sp>
        <p:nvSpPr>
          <p:cNvPr id="19" name="Flèche courbée vers la droite 18"/>
          <p:cNvSpPr/>
          <p:nvPr/>
        </p:nvSpPr>
        <p:spPr>
          <a:xfrm rot="21177698" flipH="1" flipV="1">
            <a:off x="4813957" y="4130988"/>
            <a:ext cx="812844" cy="1296177"/>
          </a:xfrm>
          <a:prstGeom prst="curvedRightArrow">
            <a:avLst>
              <a:gd name="adj1" fmla="val 17742"/>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21" name="Rectangle 20"/>
          <p:cNvSpPr/>
          <p:nvPr/>
        </p:nvSpPr>
        <p:spPr>
          <a:xfrm>
            <a:off x="8839" y="3061336"/>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Transmission verticale de l’information</a:t>
            </a:r>
            <a:endParaRPr lang="fr-FR" b="1" dirty="0">
              <a:solidFill>
                <a:srgbClr val="0070C0"/>
              </a:solidFill>
            </a:endParaRPr>
          </a:p>
        </p:txBody>
      </p:sp>
      <p:sp>
        <p:nvSpPr>
          <p:cNvPr id="24" name="Rectangle 23"/>
          <p:cNvSpPr/>
          <p:nvPr/>
        </p:nvSpPr>
        <p:spPr>
          <a:xfrm>
            <a:off x="7053870" y="4042315"/>
            <a:ext cx="3192918"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2</a:t>
            </a:r>
            <a:endParaRPr lang="fr-FR" dirty="0">
              <a:solidFill>
                <a:schemeClr val="tx1"/>
              </a:solidFill>
            </a:endParaRPr>
          </a:p>
        </p:txBody>
      </p:sp>
      <p:cxnSp>
        <p:nvCxnSpPr>
          <p:cNvPr id="26" name="Connecteur droit 25"/>
          <p:cNvCxnSpPr/>
          <p:nvPr/>
        </p:nvCxnSpPr>
        <p:spPr>
          <a:xfrm flipH="1">
            <a:off x="7417086" y="4741387"/>
            <a:ext cx="785094" cy="53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843553" y="4778966"/>
            <a:ext cx="759409" cy="4919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96769" y="5296533"/>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30" name="Rectangle 29"/>
          <p:cNvSpPr/>
          <p:nvPr/>
        </p:nvSpPr>
        <p:spPr>
          <a:xfrm>
            <a:off x="9006153" y="5296533"/>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cxnSp>
        <p:nvCxnSpPr>
          <p:cNvPr id="31" name="Connecteur droit 30"/>
          <p:cNvCxnSpPr>
            <a:stCxn id="4" idx="2"/>
            <a:endCxn id="24" idx="0"/>
          </p:cNvCxnSpPr>
          <p:nvPr/>
        </p:nvCxnSpPr>
        <p:spPr>
          <a:xfrm>
            <a:off x="5825050" y="3592336"/>
            <a:ext cx="2825279" cy="449979"/>
          </a:xfrm>
          <a:prstGeom prst="line">
            <a:avLst/>
          </a:prstGeom>
        </p:spPr>
        <p:style>
          <a:lnRef idx="1">
            <a:schemeClr val="accent1"/>
          </a:lnRef>
          <a:fillRef idx="0">
            <a:schemeClr val="accent1"/>
          </a:fillRef>
          <a:effectRef idx="0">
            <a:schemeClr val="accent1"/>
          </a:effectRef>
          <a:fontRef idx="minor">
            <a:schemeClr val="tx1"/>
          </a:fontRef>
        </p:style>
      </p:cxnSp>
      <p:sp>
        <p:nvSpPr>
          <p:cNvPr id="35" name="Flèche courbée vers la droite 34"/>
          <p:cNvSpPr/>
          <p:nvPr/>
        </p:nvSpPr>
        <p:spPr>
          <a:xfrm flipH="1" flipV="1">
            <a:off x="10405412" y="4226796"/>
            <a:ext cx="822828" cy="1101215"/>
          </a:xfrm>
          <a:prstGeom prst="curvedRightArrow">
            <a:avLst>
              <a:gd name="adj1" fmla="val 17742"/>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37" name="Flèche courbée vers la droite 36"/>
          <p:cNvSpPr/>
          <p:nvPr/>
        </p:nvSpPr>
        <p:spPr>
          <a:xfrm rot="241749" flipV="1">
            <a:off x="5930703" y="4093255"/>
            <a:ext cx="909499" cy="1204291"/>
          </a:xfrm>
          <a:prstGeom prst="curvedRightArrow">
            <a:avLst>
              <a:gd name="adj1" fmla="val 17742"/>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38" name="Flèche courbée vers la droite 37"/>
          <p:cNvSpPr/>
          <p:nvPr/>
        </p:nvSpPr>
        <p:spPr>
          <a:xfrm flipV="1">
            <a:off x="181663" y="4226796"/>
            <a:ext cx="984980" cy="1245286"/>
          </a:xfrm>
          <a:prstGeom prst="curvedRightArrow">
            <a:avLst>
              <a:gd name="adj1" fmla="val 17742"/>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cxnSp>
        <p:nvCxnSpPr>
          <p:cNvPr id="49" name="Connecteur en arc 48"/>
          <p:cNvCxnSpPr/>
          <p:nvPr/>
        </p:nvCxnSpPr>
        <p:spPr>
          <a:xfrm rot="16200000" flipH="1">
            <a:off x="247560" y="3978791"/>
            <a:ext cx="813049" cy="40138"/>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9333"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52" name="Rectangle 51"/>
          <p:cNvSpPr/>
          <p:nvPr/>
        </p:nvSpPr>
        <p:spPr>
          <a:xfrm>
            <a:off x="1768151"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3" name="Rectangle 52"/>
          <p:cNvSpPr/>
          <p:nvPr/>
        </p:nvSpPr>
        <p:spPr>
          <a:xfrm>
            <a:off x="3321205"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54" name="Rectangle 53"/>
          <p:cNvSpPr/>
          <p:nvPr/>
        </p:nvSpPr>
        <p:spPr>
          <a:xfrm>
            <a:off x="4350388"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5" name="Rectangle 54"/>
          <p:cNvSpPr/>
          <p:nvPr/>
        </p:nvSpPr>
        <p:spPr>
          <a:xfrm>
            <a:off x="6385452" y="5913757"/>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UO1</a:t>
            </a:r>
            <a:endParaRPr lang="fr-FR" dirty="0">
              <a:solidFill>
                <a:schemeClr val="tx1"/>
              </a:solidFill>
            </a:endParaRPr>
          </a:p>
        </p:txBody>
      </p:sp>
      <p:sp>
        <p:nvSpPr>
          <p:cNvPr id="56" name="Rectangle 55"/>
          <p:cNvSpPr/>
          <p:nvPr/>
        </p:nvSpPr>
        <p:spPr>
          <a:xfrm>
            <a:off x="7456497"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7" name="Rectangle 56"/>
          <p:cNvSpPr/>
          <p:nvPr/>
        </p:nvSpPr>
        <p:spPr>
          <a:xfrm>
            <a:off x="8635158"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UO1</a:t>
            </a:r>
            <a:endParaRPr lang="fr-FR" dirty="0">
              <a:solidFill>
                <a:schemeClr val="tx1"/>
              </a:solidFill>
            </a:endParaRPr>
          </a:p>
        </p:txBody>
      </p:sp>
      <p:sp>
        <p:nvSpPr>
          <p:cNvPr id="58" name="Rectangle 57"/>
          <p:cNvSpPr/>
          <p:nvPr/>
        </p:nvSpPr>
        <p:spPr>
          <a:xfrm>
            <a:off x="9800252"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cxnSp>
        <p:nvCxnSpPr>
          <p:cNvPr id="59" name="Connecteur droit 58"/>
          <p:cNvCxnSpPr/>
          <p:nvPr/>
        </p:nvCxnSpPr>
        <p:spPr>
          <a:xfrm flipH="1">
            <a:off x="1014865" y="5671109"/>
            <a:ext cx="486750" cy="21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894066" y="5690298"/>
            <a:ext cx="412769" cy="21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4425548" y="5671109"/>
            <a:ext cx="327668" cy="19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7625214" y="5677535"/>
            <a:ext cx="412190" cy="230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a:endCxn id="58" idx="0"/>
          </p:cNvCxnSpPr>
          <p:nvPr/>
        </p:nvCxnSpPr>
        <p:spPr>
          <a:xfrm>
            <a:off x="9800252" y="5671109"/>
            <a:ext cx="396519" cy="23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a:endCxn id="57" idx="0"/>
          </p:cNvCxnSpPr>
          <p:nvPr/>
        </p:nvCxnSpPr>
        <p:spPr>
          <a:xfrm flipH="1">
            <a:off x="9031677" y="5664683"/>
            <a:ext cx="490948" cy="243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a:endCxn id="55" idx="0"/>
          </p:cNvCxnSpPr>
          <p:nvPr/>
        </p:nvCxnSpPr>
        <p:spPr>
          <a:xfrm flipH="1">
            <a:off x="6781971" y="5656359"/>
            <a:ext cx="501548" cy="257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3634847" y="5690298"/>
            <a:ext cx="486750" cy="210670"/>
          </a:xfrm>
          <a:prstGeom prst="line">
            <a:avLst/>
          </a:prstGeom>
        </p:spPr>
        <p:style>
          <a:lnRef idx="1">
            <a:schemeClr val="accent1"/>
          </a:lnRef>
          <a:fillRef idx="0">
            <a:schemeClr val="accent1"/>
          </a:fillRef>
          <a:effectRef idx="0">
            <a:schemeClr val="accent1"/>
          </a:effectRef>
          <a:fontRef idx="minor">
            <a:schemeClr val="tx1"/>
          </a:fontRef>
        </p:style>
      </p:cxnSp>
      <p:sp>
        <p:nvSpPr>
          <p:cNvPr id="80" name="Flèche courbée vers la droite 79"/>
          <p:cNvSpPr/>
          <p:nvPr/>
        </p:nvSpPr>
        <p:spPr>
          <a:xfrm flipV="1">
            <a:off x="86928" y="5328010"/>
            <a:ext cx="686950" cy="846214"/>
          </a:xfrm>
          <a:prstGeom prst="curvedRightArrow">
            <a:avLst>
              <a:gd name="adj1" fmla="val 17742"/>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84" name="Flèche courbée vers la droite 83"/>
          <p:cNvSpPr/>
          <p:nvPr/>
        </p:nvSpPr>
        <p:spPr>
          <a:xfrm rot="21384500" flipH="1" flipV="1">
            <a:off x="2565646" y="5345298"/>
            <a:ext cx="575994" cy="766206"/>
          </a:xfrm>
          <a:prstGeom prst="curvedRightArrow">
            <a:avLst>
              <a:gd name="adj1" fmla="val 17742"/>
              <a:gd name="adj2" fmla="val 50000"/>
              <a:gd name="adj3" fmla="val 3695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347648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436913" y="4043718"/>
            <a:ext cx="3142093"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1</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M</a:t>
            </a:r>
            <a:endParaRPr lang="fr-FR" sz="2400" b="1" dirty="0">
              <a:solidFill>
                <a:schemeClr val="tx1"/>
              </a:solidFill>
            </a:endParaRPr>
          </a:p>
        </p:txBody>
      </p:sp>
      <p:cxnSp>
        <p:nvCxnSpPr>
          <p:cNvPr id="11" name="Connecteur droit 10"/>
          <p:cNvCxnSpPr>
            <a:stCxn id="4" idx="2"/>
            <a:endCxn id="6" idx="0"/>
          </p:cNvCxnSpPr>
          <p:nvPr/>
        </p:nvCxnSpPr>
        <p:spPr>
          <a:xfrm flipH="1">
            <a:off x="3007960" y="3592336"/>
            <a:ext cx="2817090"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1628620" y="4778966"/>
            <a:ext cx="1013544" cy="516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208593" y="4772184"/>
            <a:ext cx="848807" cy="55582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93412" y="5328011"/>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Production</a:t>
            </a:r>
            <a:endParaRPr lang="fr-FR" dirty="0">
              <a:solidFill>
                <a:schemeClr val="tx1"/>
              </a:solidFill>
            </a:endParaRPr>
          </a:p>
        </p:txBody>
      </p:sp>
      <p:sp>
        <p:nvSpPr>
          <p:cNvPr id="34" name="Rectangle 33"/>
          <p:cNvSpPr/>
          <p:nvPr/>
        </p:nvSpPr>
        <p:spPr>
          <a:xfrm>
            <a:off x="3588545" y="5328011"/>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sp>
        <p:nvSpPr>
          <p:cNvPr id="24" name="Rectangle 23"/>
          <p:cNvSpPr/>
          <p:nvPr/>
        </p:nvSpPr>
        <p:spPr>
          <a:xfrm>
            <a:off x="7053870" y="4042315"/>
            <a:ext cx="3192918"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2</a:t>
            </a:r>
            <a:endParaRPr lang="fr-FR" dirty="0">
              <a:solidFill>
                <a:schemeClr val="tx1"/>
              </a:solidFill>
            </a:endParaRPr>
          </a:p>
        </p:txBody>
      </p:sp>
      <p:cxnSp>
        <p:nvCxnSpPr>
          <p:cNvPr id="26" name="Connecteur droit 25"/>
          <p:cNvCxnSpPr/>
          <p:nvPr/>
        </p:nvCxnSpPr>
        <p:spPr>
          <a:xfrm flipH="1">
            <a:off x="7417086" y="4741387"/>
            <a:ext cx="785094" cy="53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843553" y="4778966"/>
            <a:ext cx="759409" cy="4919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96769" y="5296533"/>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30" name="Rectangle 29"/>
          <p:cNvSpPr/>
          <p:nvPr/>
        </p:nvSpPr>
        <p:spPr>
          <a:xfrm>
            <a:off x="9006153" y="5296533"/>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cxnSp>
        <p:nvCxnSpPr>
          <p:cNvPr id="31" name="Connecteur droit 30"/>
          <p:cNvCxnSpPr>
            <a:stCxn id="4" idx="2"/>
            <a:endCxn id="24" idx="0"/>
          </p:cNvCxnSpPr>
          <p:nvPr/>
        </p:nvCxnSpPr>
        <p:spPr>
          <a:xfrm>
            <a:off x="5825050" y="3592336"/>
            <a:ext cx="2825279" cy="449979"/>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9333"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52" name="Rectangle 51"/>
          <p:cNvSpPr/>
          <p:nvPr/>
        </p:nvSpPr>
        <p:spPr>
          <a:xfrm>
            <a:off x="1768151"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3" name="Rectangle 52"/>
          <p:cNvSpPr/>
          <p:nvPr/>
        </p:nvSpPr>
        <p:spPr>
          <a:xfrm>
            <a:off x="3321205"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54" name="Rectangle 53"/>
          <p:cNvSpPr/>
          <p:nvPr/>
        </p:nvSpPr>
        <p:spPr>
          <a:xfrm>
            <a:off x="4350388"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5" name="Rectangle 54"/>
          <p:cNvSpPr/>
          <p:nvPr/>
        </p:nvSpPr>
        <p:spPr>
          <a:xfrm>
            <a:off x="6385452" y="5913757"/>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UO1</a:t>
            </a:r>
            <a:endParaRPr lang="fr-FR" dirty="0">
              <a:solidFill>
                <a:schemeClr val="tx1"/>
              </a:solidFill>
            </a:endParaRPr>
          </a:p>
        </p:txBody>
      </p:sp>
      <p:sp>
        <p:nvSpPr>
          <p:cNvPr id="56" name="Rectangle 55"/>
          <p:cNvSpPr/>
          <p:nvPr/>
        </p:nvSpPr>
        <p:spPr>
          <a:xfrm>
            <a:off x="7456497"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7" name="Rectangle 56"/>
          <p:cNvSpPr/>
          <p:nvPr/>
        </p:nvSpPr>
        <p:spPr>
          <a:xfrm>
            <a:off x="8635158"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UO1</a:t>
            </a:r>
            <a:endParaRPr lang="fr-FR" dirty="0">
              <a:solidFill>
                <a:schemeClr val="tx1"/>
              </a:solidFill>
            </a:endParaRPr>
          </a:p>
        </p:txBody>
      </p:sp>
      <p:sp>
        <p:nvSpPr>
          <p:cNvPr id="58" name="Rectangle 57"/>
          <p:cNvSpPr/>
          <p:nvPr/>
        </p:nvSpPr>
        <p:spPr>
          <a:xfrm>
            <a:off x="9800252"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cxnSp>
        <p:nvCxnSpPr>
          <p:cNvPr id="59" name="Connecteur droit 58"/>
          <p:cNvCxnSpPr/>
          <p:nvPr/>
        </p:nvCxnSpPr>
        <p:spPr>
          <a:xfrm flipH="1">
            <a:off x="1014865" y="5671109"/>
            <a:ext cx="486750" cy="21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894066" y="5690298"/>
            <a:ext cx="412769" cy="21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4425548" y="5671109"/>
            <a:ext cx="327668" cy="19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7625214" y="5677535"/>
            <a:ext cx="412190" cy="230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a:endCxn id="58" idx="0"/>
          </p:cNvCxnSpPr>
          <p:nvPr/>
        </p:nvCxnSpPr>
        <p:spPr>
          <a:xfrm>
            <a:off x="9800252" y="5671109"/>
            <a:ext cx="396519" cy="23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a:endCxn id="57" idx="0"/>
          </p:cNvCxnSpPr>
          <p:nvPr/>
        </p:nvCxnSpPr>
        <p:spPr>
          <a:xfrm flipH="1">
            <a:off x="9031677" y="5664683"/>
            <a:ext cx="490948" cy="243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a:endCxn id="55" idx="0"/>
          </p:cNvCxnSpPr>
          <p:nvPr/>
        </p:nvCxnSpPr>
        <p:spPr>
          <a:xfrm flipH="1">
            <a:off x="6781971" y="5656359"/>
            <a:ext cx="501548" cy="257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3634847" y="5690298"/>
            <a:ext cx="486750" cy="21067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350129" y="2844378"/>
            <a:ext cx="2034188" cy="76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50"/>
                </a:solidFill>
              </a:rPr>
              <a:t>TRAITEMENT DE L’INFORMATION</a:t>
            </a:r>
            <a:endParaRPr lang="fr-FR" b="1" dirty="0">
              <a:solidFill>
                <a:srgbClr val="00B050"/>
              </a:solidFill>
            </a:endParaRPr>
          </a:p>
        </p:txBody>
      </p:sp>
      <p:sp>
        <p:nvSpPr>
          <p:cNvPr id="40" name="Rectangle 39"/>
          <p:cNvSpPr/>
          <p:nvPr/>
        </p:nvSpPr>
        <p:spPr>
          <a:xfrm>
            <a:off x="1233714" y="4001126"/>
            <a:ext cx="9216571" cy="847596"/>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flipH="1">
            <a:off x="9971314" y="3521837"/>
            <a:ext cx="225457" cy="42816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37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15" y="618565"/>
            <a:ext cx="11752729" cy="779930"/>
          </a:xfrm>
        </p:spPr>
        <p:txBody>
          <a:bodyPr>
            <a:noAutofit/>
          </a:bodyPr>
          <a:lstStyle/>
          <a:p>
            <a:pPr algn="ctr"/>
            <a:r>
              <a:rPr lang="fr-FR" sz="4000" dirty="0" smtClean="0"/>
              <a:t>1. Repères historiques : de la « forme U » à la « forme M »</a:t>
            </a:r>
            <a:endParaRPr lang="fr-FR" sz="4000" dirty="0"/>
          </a:p>
        </p:txBody>
      </p:sp>
      <p:sp>
        <p:nvSpPr>
          <p:cNvPr id="4" name="Rectangle 3"/>
          <p:cNvSpPr/>
          <p:nvPr/>
        </p:nvSpPr>
        <p:spPr>
          <a:xfrm>
            <a:off x="4695497" y="2866195"/>
            <a:ext cx="2259106"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DIRECTION (OU « SOMMET »)</a:t>
            </a:r>
            <a:endParaRPr lang="fr-FR" dirty="0">
              <a:solidFill>
                <a:schemeClr val="tx1"/>
              </a:solidFill>
            </a:endParaRPr>
          </a:p>
        </p:txBody>
      </p:sp>
      <p:sp>
        <p:nvSpPr>
          <p:cNvPr id="6" name="Rectangle 5"/>
          <p:cNvSpPr/>
          <p:nvPr/>
        </p:nvSpPr>
        <p:spPr>
          <a:xfrm>
            <a:off x="1244565" y="4043718"/>
            <a:ext cx="3334442"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1</a:t>
            </a:r>
            <a:endParaRPr lang="fr-FR" dirty="0">
              <a:solidFill>
                <a:schemeClr val="tx1"/>
              </a:solidFill>
            </a:endParaRPr>
          </a:p>
        </p:txBody>
      </p:sp>
      <p:sp>
        <p:nvSpPr>
          <p:cNvPr id="7" name="Rectangle 6"/>
          <p:cNvSpPr/>
          <p:nvPr/>
        </p:nvSpPr>
        <p:spPr>
          <a:xfrm>
            <a:off x="4695497" y="1958310"/>
            <a:ext cx="2259106" cy="49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LA FORME M</a:t>
            </a:r>
            <a:endParaRPr lang="fr-FR" sz="2400" b="1" dirty="0">
              <a:solidFill>
                <a:schemeClr val="tx1"/>
              </a:solidFill>
            </a:endParaRPr>
          </a:p>
        </p:txBody>
      </p:sp>
      <p:cxnSp>
        <p:nvCxnSpPr>
          <p:cNvPr id="11" name="Connecteur droit 10"/>
          <p:cNvCxnSpPr>
            <a:stCxn id="4" idx="2"/>
            <a:endCxn id="6" idx="0"/>
          </p:cNvCxnSpPr>
          <p:nvPr/>
        </p:nvCxnSpPr>
        <p:spPr>
          <a:xfrm flipH="1">
            <a:off x="2911786" y="3592336"/>
            <a:ext cx="2913264" cy="45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1628620" y="4778966"/>
            <a:ext cx="1013544" cy="516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208593" y="4772184"/>
            <a:ext cx="848807" cy="55582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93412" y="5328011"/>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Production</a:t>
            </a:r>
            <a:endParaRPr lang="fr-FR" dirty="0">
              <a:solidFill>
                <a:schemeClr val="tx1"/>
              </a:solidFill>
            </a:endParaRPr>
          </a:p>
        </p:txBody>
      </p:sp>
      <p:sp>
        <p:nvSpPr>
          <p:cNvPr id="34" name="Rectangle 33"/>
          <p:cNvSpPr/>
          <p:nvPr/>
        </p:nvSpPr>
        <p:spPr>
          <a:xfrm>
            <a:off x="3588545" y="5328011"/>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sp>
        <p:nvSpPr>
          <p:cNvPr id="24" name="Rectangle 23"/>
          <p:cNvSpPr/>
          <p:nvPr/>
        </p:nvSpPr>
        <p:spPr>
          <a:xfrm>
            <a:off x="7053870" y="4042315"/>
            <a:ext cx="3192918" cy="72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DIVISION 2</a:t>
            </a:r>
            <a:endParaRPr lang="fr-FR" dirty="0">
              <a:solidFill>
                <a:schemeClr val="tx1"/>
              </a:solidFill>
            </a:endParaRPr>
          </a:p>
        </p:txBody>
      </p:sp>
      <p:cxnSp>
        <p:nvCxnSpPr>
          <p:cNvPr id="26" name="Connecteur droit 25"/>
          <p:cNvCxnSpPr/>
          <p:nvPr/>
        </p:nvCxnSpPr>
        <p:spPr>
          <a:xfrm flipH="1">
            <a:off x="7417086" y="4741387"/>
            <a:ext cx="785094" cy="53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843553" y="4778966"/>
            <a:ext cx="759409" cy="4919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96769" y="5296533"/>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Production</a:t>
            </a:r>
            <a:endParaRPr lang="fr-FR" dirty="0">
              <a:solidFill>
                <a:schemeClr val="tx1"/>
              </a:solidFill>
            </a:endParaRPr>
          </a:p>
        </p:txBody>
      </p:sp>
      <p:sp>
        <p:nvSpPr>
          <p:cNvPr id="30" name="Rectangle 29"/>
          <p:cNvSpPr/>
          <p:nvPr/>
        </p:nvSpPr>
        <p:spPr>
          <a:xfrm>
            <a:off x="9006153" y="5296533"/>
            <a:ext cx="1240635" cy="36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R&amp;D</a:t>
            </a:r>
            <a:endParaRPr lang="fr-FR" dirty="0">
              <a:solidFill>
                <a:schemeClr val="tx1"/>
              </a:solidFill>
            </a:endParaRPr>
          </a:p>
        </p:txBody>
      </p:sp>
      <p:cxnSp>
        <p:nvCxnSpPr>
          <p:cNvPr id="31" name="Connecteur droit 30"/>
          <p:cNvCxnSpPr>
            <a:stCxn id="4" idx="2"/>
            <a:endCxn id="24" idx="0"/>
          </p:cNvCxnSpPr>
          <p:nvPr/>
        </p:nvCxnSpPr>
        <p:spPr>
          <a:xfrm>
            <a:off x="5825050" y="3592336"/>
            <a:ext cx="2825279" cy="449979"/>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9333"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52" name="Rectangle 51"/>
          <p:cNvSpPr/>
          <p:nvPr/>
        </p:nvSpPr>
        <p:spPr>
          <a:xfrm>
            <a:off x="1768151"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3" name="Rectangle 52"/>
          <p:cNvSpPr/>
          <p:nvPr/>
        </p:nvSpPr>
        <p:spPr>
          <a:xfrm>
            <a:off x="3321205"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UO1</a:t>
            </a:r>
            <a:endParaRPr lang="fr-FR" dirty="0">
              <a:solidFill>
                <a:schemeClr val="tx1"/>
              </a:solidFill>
            </a:endParaRPr>
          </a:p>
        </p:txBody>
      </p:sp>
      <p:sp>
        <p:nvSpPr>
          <p:cNvPr id="54" name="Rectangle 53"/>
          <p:cNvSpPr/>
          <p:nvPr/>
        </p:nvSpPr>
        <p:spPr>
          <a:xfrm>
            <a:off x="4350388" y="5895615"/>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5" name="Rectangle 54"/>
          <p:cNvSpPr/>
          <p:nvPr/>
        </p:nvSpPr>
        <p:spPr>
          <a:xfrm>
            <a:off x="6385452" y="5913757"/>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UO1</a:t>
            </a:r>
            <a:endParaRPr lang="fr-FR" dirty="0">
              <a:solidFill>
                <a:schemeClr val="tx1"/>
              </a:solidFill>
            </a:endParaRPr>
          </a:p>
        </p:txBody>
      </p:sp>
      <p:sp>
        <p:nvSpPr>
          <p:cNvPr id="56" name="Rectangle 55"/>
          <p:cNvSpPr/>
          <p:nvPr/>
        </p:nvSpPr>
        <p:spPr>
          <a:xfrm>
            <a:off x="7456497"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sp>
        <p:nvSpPr>
          <p:cNvPr id="57" name="Rectangle 56"/>
          <p:cNvSpPr/>
          <p:nvPr/>
        </p:nvSpPr>
        <p:spPr>
          <a:xfrm>
            <a:off x="8635158"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UO1</a:t>
            </a:r>
            <a:endParaRPr lang="fr-FR" dirty="0">
              <a:solidFill>
                <a:schemeClr val="tx1"/>
              </a:solidFill>
            </a:endParaRPr>
          </a:p>
        </p:txBody>
      </p:sp>
      <p:sp>
        <p:nvSpPr>
          <p:cNvPr id="58" name="Rectangle 57"/>
          <p:cNvSpPr/>
          <p:nvPr/>
        </p:nvSpPr>
        <p:spPr>
          <a:xfrm>
            <a:off x="9800252" y="5907992"/>
            <a:ext cx="793038" cy="338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UO2</a:t>
            </a:r>
            <a:endParaRPr lang="fr-FR" dirty="0">
              <a:solidFill>
                <a:schemeClr val="tx1"/>
              </a:solidFill>
            </a:endParaRPr>
          </a:p>
        </p:txBody>
      </p:sp>
      <p:cxnSp>
        <p:nvCxnSpPr>
          <p:cNvPr id="59" name="Connecteur droit 58"/>
          <p:cNvCxnSpPr/>
          <p:nvPr/>
        </p:nvCxnSpPr>
        <p:spPr>
          <a:xfrm flipH="1">
            <a:off x="1014865" y="5671109"/>
            <a:ext cx="486750" cy="21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894066" y="5690298"/>
            <a:ext cx="412769" cy="21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4425548" y="5671109"/>
            <a:ext cx="327668" cy="19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7625214" y="5677535"/>
            <a:ext cx="412190" cy="230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a:endCxn id="58" idx="0"/>
          </p:cNvCxnSpPr>
          <p:nvPr/>
        </p:nvCxnSpPr>
        <p:spPr>
          <a:xfrm>
            <a:off x="9800252" y="5671109"/>
            <a:ext cx="396519" cy="23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a:endCxn id="57" idx="0"/>
          </p:cNvCxnSpPr>
          <p:nvPr/>
        </p:nvCxnSpPr>
        <p:spPr>
          <a:xfrm flipH="1">
            <a:off x="9031677" y="5664683"/>
            <a:ext cx="490948" cy="243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a:endCxn id="55" idx="0"/>
          </p:cNvCxnSpPr>
          <p:nvPr/>
        </p:nvCxnSpPr>
        <p:spPr>
          <a:xfrm flipH="1">
            <a:off x="6781971" y="5656359"/>
            <a:ext cx="501548" cy="257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3634847" y="5690298"/>
            <a:ext cx="486750" cy="210670"/>
          </a:xfrm>
          <a:prstGeom prst="line">
            <a:avLst/>
          </a:prstGeom>
        </p:spPr>
        <p:style>
          <a:lnRef idx="1">
            <a:schemeClr val="accent1"/>
          </a:lnRef>
          <a:fillRef idx="0">
            <a:schemeClr val="accent1"/>
          </a:fillRef>
          <a:effectRef idx="0">
            <a:schemeClr val="accent1"/>
          </a:effectRef>
          <a:fontRef idx="minor">
            <a:schemeClr val="tx1"/>
          </a:fontRef>
        </p:style>
      </p:cxnSp>
      <p:sp>
        <p:nvSpPr>
          <p:cNvPr id="36" name="Flèche courbée vers la droite 35"/>
          <p:cNvSpPr/>
          <p:nvPr/>
        </p:nvSpPr>
        <p:spPr>
          <a:xfrm>
            <a:off x="414680" y="4471860"/>
            <a:ext cx="647511" cy="103768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37" name="Flèche courbée vers la droite 36"/>
          <p:cNvSpPr/>
          <p:nvPr/>
        </p:nvSpPr>
        <p:spPr>
          <a:xfrm>
            <a:off x="6177317" y="4471860"/>
            <a:ext cx="647511" cy="104837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38" name="Flèche courbée vers la droite 37"/>
          <p:cNvSpPr/>
          <p:nvPr/>
        </p:nvSpPr>
        <p:spPr>
          <a:xfrm flipH="1">
            <a:off x="4687590" y="4428145"/>
            <a:ext cx="660227" cy="104837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2" name="Flèche courbée vers la droite 41"/>
          <p:cNvSpPr/>
          <p:nvPr/>
        </p:nvSpPr>
        <p:spPr>
          <a:xfrm flipH="1">
            <a:off x="10380033" y="4461170"/>
            <a:ext cx="660227" cy="1048376"/>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3" name="Flèche courbée vers la droite 42"/>
          <p:cNvSpPr/>
          <p:nvPr/>
        </p:nvSpPr>
        <p:spPr>
          <a:xfrm>
            <a:off x="130977" y="5475293"/>
            <a:ext cx="628356" cy="741603"/>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4" name="Flèche courbée vers la droite 43"/>
          <p:cNvSpPr/>
          <p:nvPr/>
        </p:nvSpPr>
        <p:spPr>
          <a:xfrm flipH="1">
            <a:off x="5115870" y="5457118"/>
            <a:ext cx="660227" cy="705254"/>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5" name="Flèche courbée vers la droite 44"/>
          <p:cNvSpPr/>
          <p:nvPr/>
        </p:nvSpPr>
        <p:spPr>
          <a:xfrm>
            <a:off x="5826675" y="5457118"/>
            <a:ext cx="628356" cy="741603"/>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6" name="Flèche courbée vers la droite 45"/>
          <p:cNvSpPr/>
          <p:nvPr/>
        </p:nvSpPr>
        <p:spPr>
          <a:xfrm flipH="1">
            <a:off x="10710146" y="5471257"/>
            <a:ext cx="660227" cy="705254"/>
          </a:xfrm>
          <a:prstGeom prst="curvedRightArrow">
            <a:avLst>
              <a:gd name="adj1" fmla="val 25000"/>
              <a:gd name="adj2" fmla="val 50000"/>
              <a:gd name="adj3" fmla="val 2649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47" name="Rectangle 46"/>
          <p:cNvSpPr/>
          <p:nvPr/>
        </p:nvSpPr>
        <p:spPr>
          <a:xfrm>
            <a:off x="-224758" y="3228752"/>
            <a:ext cx="2325208" cy="44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Transmission des décisions </a:t>
            </a:r>
            <a:r>
              <a:rPr lang="fr-FR" b="1" dirty="0" smtClean="0">
                <a:solidFill>
                  <a:srgbClr val="0070C0"/>
                </a:solidFill>
              </a:rPr>
              <a:t>opérationnelles</a:t>
            </a:r>
            <a:endParaRPr lang="fr-FR" b="1" dirty="0">
              <a:solidFill>
                <a:srgbClr val="0070C0"/>
              </a:solidFill>
            </a:endParaRPr>
          </a:p>
        </p:txBody>
      </p:sp>
      <p:cxnSp>
        <p:nvCxnSpPr>
          <p:cNvPr id="48" name="Connecteur en arc 47"/>
          <p:cNvCxnSpPr/>
          <p:nvPr/>
        </p:nvCxnSpPr>
        <p:spPr>
          <a:xfrm rot="16200000" flipH="1">
            <a:off x="458529" y="4023604"/>
            <a:ext cx="559813" cy="285824"/>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6720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914" y="618565"/>
            <a:ext cx="10479315" cy="876406"/>
          </a:xfrm>
        </p:spPr>
        <p:txBody>
          <a:bodyPr>
            <a:noAutofit/>
          </a:bodyPr>
          <a:lstStyle/>
          <a:p>
            <a:pPr algn="ctr"/>
            <a:r>
              <a:rPr lang="fr-FR" sz="3200" dirty="0" smtClean="0"/>
              <a:t>1. Repères historiques : de la « forme U » à la « forme M » : L’exemple de Du Pont</a:t>
            </a:r>
            <a:endParaRPr lang="fr-FR" sz="3200" dirty="0"/>
          </a:p>
        </p:txBody>
      </p:sp>
      <p:sp>
        <p:nvSpPr>
          <p:cNvPr id="3" name="Espace réservé du contenu 2"/>
          <p:cNvSpPr>
            <a:spLocks noGrp="1"/>
          </p:cNvSpPr>
          <p:nvPr>
            <p:ph idx="1"/>
          </p:nvPr>
        </p:nvSpPr>
        <p:spPr>
          <a:xfrm>
            <a:off x="1139371" y="2119085"/>
            <a:ext cx="10058400" cy="4005944"/>
          </a:xfrm>
        </p:spPr>
        <p:txBody>
          <a:bodyPr>
            <a:normAutofit lnSpcReduction="10000"/>
          </a:bodyPr>
          <a:lstStyle/>
          <a:p>
            <a:pPr lvl="1" algn="just"/>
            <a:r>
              <a:rPr lang="fr-FR" sz="2200" dirty="0" smtClean="0"/>
              <a:t>Jusqu’au début du 20</a:t>
            </a:r>
            <a:r>
              <a:rPr lang="fr-FR" sz="2200" baseline="30000" dirty="0" smtClean="0"/>
              <a:t>e</a:t>
            </a:r>
            <a:r>
              <a:rPr lang="fr-FR" sz="2200" dirty="0" smtClean="0"/>
              <a:t> siècle, Du Pont est un fabricant d’explosif qui fonctionne de manière centralisée (forme U)</a:t>
            </a:r>
          </a:p>
          <a:p>
            <a:pPr lvl="1" algn="just"/>
            <a:endParaRPr lang="fr-FR" sz="2200" dirty="0"/>
          </a:p>
          <a:p>
            <a:pPr lvl="1" algn="just"/>
            <a:r>
              <a:rPr lang="fr-FR" sz="2200" dirty="0" smtClean="0"/>
              <a:t>Principaux clients: les gouvernements (forte demande engendrée par la première guerre mondiale)</a:t>
            </a:r>
          </a:p>
          <a:p>
            <a:pPr lvl="1" algn="just"/>
            <a:endParaRPr lang="fr-FR" sz="2200" dirty="0"/>
          </a:p>
          <a:p>
            <a:pPr lvl="1" algn="just"/>
            <a:r>
              <a:rPr lang="fr-FR" sz="2200" dirty="0" smtClean="0"/>
              <a:t>Après la première guerre mondiale, Du Pont cherche à écouler ses surcapacités de production en se diversifiant dans la production d’engrais chimiques</a:t>
            </a:r>
          </a:p>
          <a:p>
            <a:pPr lvl="1" algn="just"/>
            <a:endParaRPr lang="fr-FR" sz="2200" dirty="0"/>
          </a:p>
          <a:p>
            <a:pPr lvl="1" algn="just"/>
            <a:r>
              <a:rPr lang="fr-FR" sz="2200" dirty="0" smtClean="0"/>
              <a:t>Or, si les fournitures de guerre vendues aux gouvernements étaient relativement standardisées, la production d’engrais pour l’agriculture nécessitait de s’adapter individuellement aux besoins de chaque fermier</a:t>
            </a:r>
            <a:endParaRPr lang="fr-FR" sz="2200" dirty="0"/>
          </a:p>
        </p:txBody>
      </p:sp>
    </p:spTree>
    <p:extLst>
      <p:ext uri="{BB962C8B-B14F-4D97-AF65-F5344CB8AC3E}">
        <p14:creationId xmlns:p14="http://schemas.microsoft.com/office/powerpoint/2010/main" val="6127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09282"/>
            <a:ext cx="10058400" cy="1132242"/>
          </a:xfrm>
        </p:spPr>
        <p:txBody>
          <a:bodyPr>
            <a:normAutofit fontScale="90000"/>
          </a:bodyPr>
          <a:lstStyle/>
          <a:p>
            <a:pPr algn="ctr"/>
            <a:r>
              <a:rPr lang="fr-FR" dirty="0" smtClean="0"/>
              <a:t>1. Gouvernement d’entreprise : les cadres d’analyse</a:t>
            </a:r>
            <a:endParaRPr lang="fr-FR" dirty="0"/>
          </a:p>
        </p:txBody>
      </p:sp>
      <p:sp>
        <p:nvSpPr>
          <p:cNvPr id="3" name="Espace réservé du contenu 2"/>
          <p:cNvSpPr>
            <a:spLocks noGrp="1"/>
          </p:cNvSpPr>
          <p:nvPr>
            <p:ph idx="1"/>
          </p:nvPr>
        </p:nvSpPr>
        <p:spPr>
          <a:xfrm>
            <a:off x="1097280" y="2074334"/>
            <a:ext cx="10058400" cy="4023360"/>
          </a:xfrm>
        </p:spPr>
        <p:txBody>
          <a:bodyPr/>
          <a:lstStyle/>
          <a:p>
            <a:r>
              <a:rPr lang="fr-FR" sz="2400" dirty="0" smtClean="0"/>
              <a:t>Deux types de cadres d’analyse :</a:t>
            </a:r>
          </a:p>
          <a:p>
            <a:pPr lvl="1" algn="just"/>
            <a:r>
              <a:rPr lang="fr-FR" sz="2000" dirty="0" smtClean="0"/>
              <a:t>Les théories qui proposent une vision contractuelle de la gouvernance : l’organisation est perçue comme </a:t>
            </a:r>
            <a:r>
              <a:rPr lang="fr-FR" sz="2000" i="1" dirty="0" smtClean="0"/>
              <a:t>« un centre </a:t>
            </a:r>
            <a:r>
              <a:rPr lang="fr-FR" sz="2000" i="1" dirty="0"/>
              <a:t>contractant chargé de </a:t>
            </a:r>
            <a:r>
              <a:rPr lang="fr-FR" sz="2000" i="1" dirty="0" smtClean="0"/>
              <a:t>gérer, </a:t>
            </a:r>
            <a:r>
              <a:rPr lang="fr-FR" sz="2000" i="1" dirty="0"/>
              <a:t>de </a:t>
            </a:r>
            <a:r>
              <a:rPr lang="fr-FR" sz="2000" i="1" dirty="0" smtClean="0"/>
              <a:t>façon centralisée, </a:t>
            </a:r>
            <a:r>
              <a:rPr lang="fr-FR" sz="2000" i="1" dirty="0"/>
              <a:t>l’ensemble des contrats </a:t>
            </a:r>
            <a:r>
              <a:rPr lang="fr-FR" sz="2000" i="1" dirty="0" smtClean="0"/>
              <a:t>nécessaires </a:t>
            </a:r>
            <a:r>
              <a:rPr lang="fr-FR" sz="2000" i="1" dirty="0"/>
              <a:t>à la </a:t>
            </a:r>
            <a:r>
              <a:rPr lang="fr-FR" sz="2000" i="1" dirty="0" smtClean="0"/>
              <a:t>production » </a:t>
            </a:r>
            <a:r>
              <a:rPr lang="fr-FR" sz="2000" dirty="0" smtClean="0"/>
              <a:t>(Charreaux [2011])</a:t>
            </a:r>
            <a:endParaRPr lang="fr-FR" sz="2000" dirty="0"/>
          </a:p>
          <a:p>
            <a:pPr lvl="1" algn="just"/>
            <a:r>
              <a:rPr lang="fr-FR" sz="2000" dirty="0" smtClean="0"/>
              <a:t> Les théories « cognitives » : l’organisation est vue comme une entité ayant la faculté </a:t>
            </a:r>
            <a:r>
              <a:rPr lang="fr-FR" sz="2000" i="1" dirty="0" smtClean="0"/>
              <a:t>« d’apprendre </a:t>
            </a:r>
            <a:r>
              <a:rPr lang="fr-FR" sz="2000" i="1" dirty="0"/>
              <a:t>et de </a:t>
            </a:r>
            <a:r>
              <a:rPr lang="fr-FR" sz="2000" i="1" dirty="0" smtClean="0"/>
              <a:t>créer </a:t>
            </a:r>
            <a:r>
              <a:rPr lang="fr-FR" sz="2000" i="1" dirty="0"/>
              <a:t>de la connaissance: les notions d’apprentissage, de </a:t>
            </a:r>
            <a:r>
              <a:rPr lang="fr-FR" sz="2000" i="1" dirty="0" smtClean="0"/>
              <a:t>compétence </a:t>
            </a:r>
            <a:r>
              <a:rPr lang="fr-FR" sz="2000" i="1" dirty="0"/>
              <a:t>et d’innovation deviennent centrales pour comprendre le processus de </a:t>
            </a:r>
            <a:r>
              <a:rPr lang="fr-FR" sz="2000" i="1" dirty="0" err="1"/>
              <a:t>création</a:t>
            </a:r>
            <a:r>
              <a:rPr lang="fr-FR" sz="2000" i="1" dirty="0"/>
              <a:t> de </a:t>
            </a:r>
            <a:r>
              <a:rPr lang="fr-FR" sz="2000" i="1" dirty="0" smtClean="0"/>
              <a:t>valeur »</a:t>
            </a:r>
            <a:endParaRPr lang="fr-FR" sz="2000" dirty="0" smtClean="0"/>
          </a:p>
          <a:p>
            <a:pPr marL="201168" lvl="1" indent="0" algn="just">
              <a:buNone/>
            </a:pPr>
            <a:endParaRPr lang="fr-FR" dirty="0"/>
          </a:p>
          <a:p>
            <a:pPr marL="201168" lvl="1" indent="0" algn="just">
              <a:buNone/>
            </a:pPr>
            <a:endParaRPr lang="fr-FR" sz="2400" dirty="0" smtClean="0"/>
          </a:p>
          <a:p>
            <a:pPr marL="201168" lvl="1" indent="0" algn="just">
              <a:buNone/>
            </a:pPr>
            <a:r>
              <a:rPr lang="fr-FR" sz="2400" dirty="0" smtClean="0"/>
              <a:t>Le </a:t>
            </a:r>
            <a:r>
              <a:rPr lang="fr-FR" sz="2400" dirty="0"/>
              <a:t>débat sur la centralisation / décentralisation du pouvoir de décision </a:t>
            </a:r>
            <a:r>
              <a:rPr lang="fr-FR" sz="2400" dirty="0" smtClean="0"/>
              <a:t>s’inscrit dans une vision contractuelle de la gouvernance</a:t>
            </a:r>
            <a:endParaRPr lang="fr-FR" sz="2400" dirty="0"/>
          </a:p>
          <a:p>
            <a:pPr marL="201168" lvl="1" indent="0" algn="just">
              <a:buNone/>
            </a:pPr>
            <a:endParaRPr lang="fr-FR" dirty="0"/>
          </a:p>
          <a:p>
            <a:pPr lvl="1"/>
            <a:endParaRPr lang="fr-FR" dirty="0"/>
          </a:p>
        </p:txBody>
      </p:sp>
    </p:spTree>
    <p:extLst>
      <p:ext uri="{BB962C8B-B14F-4D97-AF65-F5344CB8AC3E}">
        <p14:creationId xmlns:p14="http://schemas.microsoft.com/office/powerpoint/2010/main" val="1672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914" y="618565"/>
            <a:ext cx="10479315" cy="876406"/>
          </a:xfrm>
        </p:spPr>
        <p:txBody>
          <a:bodyPr>
            <a:noAutofit/>
          </a:bodyPr>
          <a:lstStyle/>
          <a:p>
            <a:pPr algn="ctr"/>
            <a:r>
              <a:rPr lang="fr-FR" sz="3200" dirty="0" smtClean="0"/>
              <a:t>1. Repères historiques : de la « forme U » à la « forme M » : L’exemple de Du Pont</a:t>
            </a:r>
            <a:endParaRPr lang="fr-FR" sz="3200" dirty="0"/>
          </a:p>
        </p:txBody>
      </p:sp>
      <p:sp>
        <p:nvSpPr>
          <p:cNvPr id="3" name="Espace réservé du contenu 2"/>
          <p:cNvSpPr>
            <a:spLocks noGrp="1"/>
          </p:cNvSpPr>
          <p:nvPr>
            <p:ph idx="1"/>
          </p:nvPr>
        </p:nvSpPr>
        <p:spPr>
          <a:xfrm>
            <a:off x="1139371" y="2119085"/>
            <a:ext cx="10058400" cy="4005944"/>
          </a:xfrm>
        </p:spPr>
        <p:txBody>
          <a:bodyPr>
            <a:normAutofit/>
          </a:bodyPr>
          <a:lstStyle/>
          <a:p>
            <a:pPr lvl="1" algn="just"/>
            <a:r>
              <a:rPr lang="fr-FR" sz="2200" dirty="0" smtClean="0"/>
              <a:t>Les besoins des agriculteurs variaient selon les cultures, la nature des sols et les conditions climatiques</a:t>
            </a:r>
          </a:p>
          <a:p>
            <a:pPr lvl="1" algn="just"/>
            <a:endParaRPr lang="fr-FR" sz="2200" dirty="0"/>
          </a:p>
          <a:p>
            <a:pPr lvl="1" algn="just"/>
            <a:r>
              <a:rPr lang="fr-FR" sz="2200" dirty="0" smtClean="0"/>
              <a:t>Il était nécessaire que les concepteurs d’engrais et les vendeurs soient proches de leurs clients, aient une solide connaissance des produits et des besoins des acheteurs. Il en était de même pour les personnes chargées de les superviser et de les diriger</a:t>
            </a:r>
          </a:p>
          <a:p>
            <a:pPr lvl="1" algn="just"/>
            <a:endParaRPr lang="fr-FR" sz="2200" dirty="0"/>
          </a:p>
          <a:p>
            <a:pPr lvl="1" algn="just"/>
            <a:r>
              <a:rPr lang="fr-FR" sz="2200" dirty="0" smtClean="0"/>
              <a:t>Afin de répondre aux exigences de l’offre et de la demande, Du Pont finit par constituée une division séparée, dotée d’une direction indépendante qui gérait sa production et ses services commerciaux, sans intervention du siège social</a:t>
            </a:r>
          </a:p>
          <a:p>
            <a:pPr lvl="1" algn="just"/>
            <a:endParaRPr lang="fr-FR" sz="2200" dirty="0"/>
          </a:p>
          <a:p>
            <a:pPr lvl="1" algn="just"/>
            <a:endParaRPr lang="fr-FR" sz="2200" dirty="0" smtClean="0"/>
          </a:p>
          <a:p>
            <a:pPr lvl="1" algn="just"/>
            <a:endParaRPr lang="fr-FR" sz="2200" dirty="0"/>
          </a:p>
          <a:p>
            <a:pPr lvl="1" algn="just"/>
            <a:endParaRPr lang="fr-FR" sz="2200" dirty="0"/>
          </a:p>
        </p:txBody>
      </p:sp>
    </p:spTree>
    <p:extLst>
      <p:ext uri="{BB962C8B-B14F-4D97-AF65-F5344CB8AC3E}">
        <p14:creationId xmlns:p14="http://schemas.microsoft.com/office/powerpoint/2010/main" val="11687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43753"/>
            <a:ext cx="10058400" cy="782619"/>
          </a:xfrm>
        </p:spPr>
        <p:txBody>
          <a:bodyPr>
            <a:normAutofit/>
          </a:bodyPr>
          <a:lstStyle/>
          <a:p>
            <a:pPr algn="ctr"/>
            <a:r>
              <a:rPr lang="fr-FR" sz="3600" dirty="0" smtClean="0"/>
              <a:t>2. Caractéristiques de la firme </a:t>
            </a:r>
            <a:r>
              <a:rPr lang="fr-FR" sz="3600" dirty="0" err="1" smtClean="0"/>
              <a:t>multidivisionnelle</a:t>
            </a:r>
            <a:endParaRPr lang="fr-FR" sz="3600" dirty="0"/>
          </a:p>
        </p:txBody>
      </p:sp>
      <p:sp>
        <p:nvSpPr>
          <p:cNvPr id="3" name="Espace réservé du contenu 2"/>
          <p:cNvSpPr>
            <a:spLocks noGrp="1"/>
          </p:cNvSpPr>
          <p:nvPr>
            <p:ph idx="1"/>
          </p:nvPr>
        </p:nvSpPr>
        <p:spPr>
          <a:xfrm>
            <a:off x="1097280" y="1993651"/>
            <a:ext cx="10058400" cy="4023360"/>
          </a:xfrm>
        </p:spPr>
        <p:txBody>
          <a:bodyPr/>
          <a:lstStyle/>
          <a:p>
            <a:pPr algn="just"/>
            <a:r>
              <a:rPr lang="fr-FR" dirty="0" smtClean="0"/>
              <a:t>Les décisions opérationnelles sont prises de manière décentralisée par les chefs de division qui possèdent l’information pertinente sur leur marché, ce qui permet une plus grande réactivité face aux circonstances locales changeantes</a:t>
            </a:r>
          </a:p>
          <a:p>
            <a:pPr algn="just"/>
            <a:endParaRPr lang="fr-FR" dirty="0"/>
          </a:p>
          <a:p>
            <a:pPr algn="just"/>
            <a:r>
              <a:rPr lang="fr-FR" dirty="0" smtClean="0"/>
              <a:t>Cependant, certaines informations continuent de remonter jusqu'au sommet. En effet, la connaissance approfondie qu’a le chef de division des activités, des fournisseurs, des clients et des concurrents signifie également qu’il est souvent le seul à pouvoir identifier de nouvelles options stratégiques et à évaluer leurs coûts et bénéfices</a:t>
            </a:r>
          </a:p>
          <a:p>
            <a:pPr algn="just"/>
            <a:endParaRPr lang="fr-FR" dirty="0"/>
          </a:p>
          <a:p>
            <a:pPr algn="just"/>
            <a:r>
              <a:rPr lang="fr-FR" dirty="0" smtClean="0"/>
              <a:t>Dès lors, il peut être utile de faire intervenir les chefs de division lors de l’élaboration des plans et des stratégies afin d’utiliser au mieux leurs connaissances</a:t>
            </a:r>
            <a:endParaRPr lang="fr-FR" dirty="0"/>
          </a:p>
          <a:p>
            <a:pPr algn="just"/>
            <a:endParaRPr lang="fr-FR" dirty="0" smtClean="0"/>
          </a:p>
          <a:p>
            <a:pPr algn="just"/>
            <a:endParaRPr lang="fr-FR" dirty="0"/>
          </a:p>
          <a:p>
            <a:pPr algn="just"/>
            <a:endParaRPr lang="fr-FR" dirty="0"/>
          </a:p>
        </p:txBody>
      </p:sp>
    </p:spTree>
    <p:extLst>
      <p:ext uri="{BB962C8B-B14F-4D97-AF65-F5344CB8AC3E}">
        <p14:creationId xmlns:p14="http://schemas.microsoft.com/office/powerpoint/2010/main" val="164894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03412"/>
            <a:ext cx="10058400" cy="742278"/>
          </a:xfrm>
        </p:spPr>
        <p:txBody>
          <a:bodyPr>
            <a:normAutofit/>
          </a:bodyPr>
          <a:lstStyle/>
          <a:p>
            <a:pPr algn="ctr"/>
            <a:r>
              <a:rPr lang="fr-FR" sz="3600" dirty="0"/>
              <a:t>2. Caractéristiques de la firme </a:t>
            </a:r>
            <a:r>
              <a:rPr lang="fr-FR" sz="3600" dirty="0" err="1"/>
              <a:t>multidivisionnelle</a:t>
            </a:r>
            <a:endParaRPr lang="fr-FR" sz="3600" dirty="0"/>
          </a:p>
        </p:txBody>
      </p:sp>
      <p:sp>
        <p:nvSpPr>
          <p:cNvPr id="3" name="Espace réservé du contenu 2"/>
          <p:cNvSpPr>
            <a:spLocks noGrp="1"/>
          </p:cNvSpPr>
          <p:nvPr>
            <p:ph idx="1"/>
          </p:nvPr>
        </p:nvSpPr>
        <p:spPr>
          <a:xfrm>
            <a:off x="1097280" y="2464298"/>
            <a:ext cx="10058400" cy="2591796"/>
          </a:xfrm>
        </p:spPr>
        <p:txBody>
          <a:bodyPr>
            <a:normAutofit/>
          </a:bodyPr>
          <a:lstStyle/>
          <a:p>
            <a:pPr algn="just"/>
            <a:r>
              <a:rPr lang="fr-FR" sz="2400" dirty="0" smtClean="0"/>
              <a:t>Rôle de la direction centrale :</a:t>
            </a:r>
          </a:p>
          <a:p>
            <a:pPr lvl="1" algn="just"/>
            <a:r>
              <a:rPr lang="fr-FR" sz="2000" dirty="0" smtClean="0"/>
              <a:t>S’occuper de la planification stratégique</a:t>
            </a:r>
          </a:p>
          <a:p>
            <a:pPr lvl="1" algn="just"/>
            <a:r>
              <a:rPr lang="fr-FR" sz="2000" dirty="0" smtClean="0"/>
              <a:t>Nommer les chefs de division et les superviser</a:t>
            </a:r>
          </a:p>
          <a:p>
            <a:pPr lvl="1" algn="just"/>
            <a:r>
              <a:rPr lang="fr-FR" sz="2000" dirty="0"/>
              <a:t>R</a:t>
            </a:r>
            <a:r>
              <a:rPr lang="fr-FR" sz="2000" dirty="0" smtClean="0"/>
              <a:t>épartir le capital entre les divisions</a:t>
            </a:r>
          </a:p>
          <a:p>
            <a:pPr lvl="1" algn="just"/>
            <a:r>
              <a:rPr lang="fr-FR" sz="2000" dirty="0" smtClean="0"/>
              <a:t>Coordonner l’activité des divisions afin d’atteindre l’efficacité productive</a:t>
            </a:r>
          </a:p>
          <a:p>
            <a:pPr lvl="1" algn="just"/>
            <a:r>
              <a:rPr lang="fr-FR" sz="2000" dirty="0"/>
              <a:t>Évaluer les performances des divisions</a:t>
            </a:r>
          </a:p>
          <a:p>
            <a:pPr lvl="1" algn="just"/>
            <a:endParaRPr lang="fr-FR" dirty="0"/>
          </a:p>
        </p:txBody>
      </p:sp>
    </p:spTree>
    <p:extLst>
      <p:ext uri="{BB962C8B-B14F-4D97-AF65-F5344CB8AC3E}">
        <p14:creationId xmlns:p14="http://schemas.microsoft.com/office/powerpoint/2010/main" val="4317099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7541"/>
            <a:ext cx="10058400" cy="742278"/>
          </a:xfrm>
        </p:spPr>
        <p:txBody>
          <a:bodyPr>
            <a:normAutofit fontScale="90000"/>
          </a:bodyPr>
          <a:lstStyle/>
          <a:p>
            <a:pPr algn="ctr"/>
            <a:r>
              <a:rPr lang="fr-FR" sz="3600" dirty="0"/>
              <a:t>2. Caractéristiques de la firme </a:t>
            </a:r>
            <a:r>
              <a:rPr lang="fr-FR" sz="3600" dirty="0" err="1" smtClean="0"/>
              <a:t>multidivisionnelle</a:t>
            </a:r>
            <a:r>
              <a:rPr lang="fr-FR" sz="3600" dirty="0" smtClean="0"/>
              <a:t> : la coordination de l’activité des divisions </a:t>
            </a:r>
            <a:endParaRPr lang="fr-FR" sz="3600" dirty="0"/>
          </a:p>
        </p:txBody>
      </p:sp>
      <p:sp>
        <p:nvSpPr>
          <p:cNvPr id="3" name="Espace réservé du contenu 2"/>
          <p:cNvSpPr>
            <a:spLocks noGrp="1"/>
          </p:cNvSpPr>
          <p:nvPr>
            <p:ph idx="1"/>
          </p:nvPr>
        </p:nvSpPr>
        <p:spPr>
          <a:xfrm>
            <a:off x="1097280" y="2286001"/>
            <a:ext cx="10058400" cy="3052482"/>
          </a:xfrm>
        </p:spPr>
        <p:txBody>
          <a:bodyPr>
            <a:normAutofit/>
          </a:bodyPr>
          <a:lstStyle/>
          <a:p>
            <a:pPr algn="just"/>
            <a:r>
              <a:rPr lang="fr-FR" dirty="0" smtClean="0"/>
              <a:t>Pour que la production soit efficace, la coordination entre les divisions est parfois nécessaire</a:t>
            </a:r>
          </a:p>
          <a:p>
            <a:pPr algn="just"/>
            <a:endParaRPr lang="fr-FR" dirty="0"/>
          </a:p>
          <a:p>
            <a:pPr algn="just"/>
            <a:r>
              <a:rPr lang="fr-FR" dirty="0" smtClean="0"/>
              <a:t>Cependant, dans la firme </a:t>
            </a:r>
            <a:r>
              <a:rPr lang="fr-FR" dirty="0" err="1" smtClean="0"/>
              <a:t>multidivisionnelle</a:t>
            </a:r>
            <a:r>
              <a:rPr lang="fr-FR" dirty="0" smtClean="0"/>
              <a:t>, la communication en aval (par ajustement mutuel) n’est pas forcément spontanée, chaque chef de division n’étant préoccupé que par les performances de sa propre division</a:t>
            </a:r>
          </a:p>
          <a:p>
            <a:pPr algn="just"/>
            <a:endParaRPr lang="fr-FR" dirty="0"/>
          </a:p>
          <a:p>
            <a:pPr algn="just"/>
            <a:r>
              <a:rPr lang="fr-FR" dirty="0" smtClean="0"/>
              <a:t>La direction centrale doit alors intervenir pour assurer la coordination entre les divisions à chaque fois que cela s’avère nécessaire</a:t>
            </a:r>
            <a:endParaRPr lang="fr-FR" dirty="0"/>
          </a:p>
        </p:txBody>
      </p:sp>
    </p:spTree>
    <p:extLst>
      <p:ext uri="{BB962C8B-B14F-4D97-AF65-F5344CB8AC3E}">
        <p14:creationId xmlns:p14="http://schemas.microsoft.com/office/powerpoint/2010/main" val="203780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7541"/>
            <a:ext cx="10058400" cy="742278"/>
          </a:xfrm>
        </p:spPr>
        <p:txBody>
          <a:bodyPr>
            <a:normAutofit fontScale="90000"/>
          </a:bodyPr>
          <a:lstStyle/>
          <a:p>
            <a:pPr algn="ctr"/>
            <a:r>
              <a:rPr lang="fr-FR" sz="3600" dirty="0"/>
              <a:t>2. Caractéristiques de la firme </a:t>
            </a:r>
            <a:r>
              <a:rPr lang="fr-FR" sz="3600" dirty="0" err="1" smtClean="0"/>
              <a:t>multidivisionnelle</a:t>
            </a:r>
            <a:r>
              <a:rPr lang="fr-FR" sz="3600" dirty="0" smtClean="0"/>
              <a:t> : la coordination de l’activité des divisions </a:t>
            </a:r>
            <a:endParaRPr lang="fr-FR" sz="3600" dirty="0"/>
          </a:p>
        </p:txBody>
      </p:sp>
      <p:sp>
        <p:nvSpPr>
          <p:cNvPr id="3" name="Espace réservé du contenu 2"/>
          <p:cNvSpPr>
            <a:spLocks noGrp="1"/>
          </p:cNvSpPr>
          <p:nvPr>
            <p:ph idx="1"/>
          </p:nvPr>
        </p:nvSpPr>
        <p:spPr>
          <a:xfrm>
            <a:off x="1097280" y="2232211"/>
            <a:ext cx="10058400" cy="4074459"/>
          </a:xfrm>
        </p:spPr>
        <p:txBody>
          <a:bodyPr>
            <a:normAutofit fontScale="92500" lnSpcReduction="10000"/>
          </a:bodyPr>
          <a:lstStyle/>
          <a:p>
            <a:pPr algn="just"/>
            <a:r>
              <a:rPr lang="fr-FR" dirty="0" smtClean="0"/>
              <a:t>L’intervention de la direction générale dans le but d’assurer la coordination de l’activité des divisions peut être nécessaire pour de multiples raisons, par exemple :</a:t>
            </a:r>
          </a:p>
          <a:p>
            <a:pPr algn="just"/>
            <a:endParaRPr lang="fr-FR" dirty="0" smtClean="0"/>
          </a:p>
          <a:p>
            <a:pPr lvl="1" algn="just"/>
            <a:r>
              <a:rPr lang="fr-FR" b="1" dirty="0" smtClean="0"/>
              <a:t>Nécessité de répartir clairement les responsabilités entre les divisions</a:t>
            </a:r>
            <a:r>
              <a:rPr lang="fr-FR" dirty="0" smtClean="0"/>
              <a:t>. </a:t>
            </a:r>
            <a:r>
              <a:rPr lang="fr-FR" i="1" dirty="0" smtClean="0"/>
              <a:t>Ex: dans les années 1920, GM a dû intervenir pour attribuer un segment de marché différent à chacune de ses divisions de manière à éviter la concurrence interne entre les divisions (Chevrolet, Buick, Cadillac, </a:t>
            </a:r>
            <a:r>
              <a:rPr lang="fr-FR" i="1" dirty="0" err="1" smtClean="0"/>
              <a:t>Olds</a:t>
            </a:r>
            <a:r>
              <a:rPr lang="fr-FR" i="1" dirty="0" smtClean="0"/>
              <a:t>, Oakland)</a:t>
            </a:r>
            <a:r>
              <a:rPr lang="fr-FR" dirty="0" smtClean="0"/>
              <a:t>.</a:t>
            </a:r>
          </a:p>
          <a:p>
            <a:pPr lvl="1" algn="just"/>
            <a:endParaRPr lang="fr-FR" dirty="0" smtClean="0"/>
          </a:p>
          <a:p>
            <a:pPr lvl="1" algn="just"/>
            <a:r>
              <a:rPr lang="fr-FR" b="1" dirty="0" smtClean="0"/>
              <a:t>Nécessité de répertorier les activités transversales à plusieurs divisions et génératrices d’économies d’échelle</a:t>
            </a:r>
            <a:r>
              <a:rPr lang="fr-FR" dirty="0" smtClean="0"/>
              <a:t>. </a:t>
            </a:r>
            <a:r>
              <a:rPr lang="fr-FR" i="1" dirty="0" smtClean="0"/>
              <a:t>Ex: dans les années 1920, la direction centrale de GM a organisé des réunions de groupe afin de réfléchir à la standardisation de certains composants communs aux différents modèles de véhicules produits (radiateurs, bougies, boîtes de vitesses) pour réaliser des économies d’échelle</a:t>
            </a:r>
          </a:p>
          <a:p>
            <a:pPr lvl="1" algn="just"/>
            <a:endParaRPr lang="fr-FR" i="1" dirty="0" smtClean="0"/>
          </a:p>
          <a:p>
            <a:pPr lvl="1" algn="just"/>
            <a:r>
              <a:rPr lang="fr-FR" b="1" dirty="0" smtClean="0"/>
              <a:t>Nécessité de résoudre les conflits entre les divisions</a:t>
            </a:r>
            <a:r>
              <a:rPr lang="fr-FR" dirty="0" smtClean="0"/>
              <a:t>. Les divisions étant parfois amenées à collaborer entre elles (par exemple pour s’échanger des produits), des conflits peuvent éclater. La direction générale doit alors intervenir pour trancher ces conflits</a:t>
            </a:r>
            <a:endParaRPr lang="fr-FR" dirty="0"/>
          </a:p>
        </p:txBody>
      </p:sp>
    </p:spTree>
    <p:extLst>
      <p:ext uri="{BB962C8B-B14F-4D97-AF65-F5344CB8AC3E}">
        <p14:creationId xmlns:p14="http://schemas.microsoft.com/office/powerpoint/2010/main" val="20301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9848626" cy="742278"/>
          </a:xfrm>
        </p:spPr>
        <p:txBody>
          <a:bodyPr>
            <a:noAutofit/>
          </a:bodyPr>
          <a:lstStyle/>
          <a:p>
            <a:pPr algn="ctr"/>
            <a:r>
              <a:rPr lang="fr-FR" sz="3200" dirty="0"/>
              <a:t>2. Caractéristiques de la firme </a:t>
            </a:r>
            <a:r>
              <a:rPr lang="fr-FR" sz="3200" dirty="0" err="1" smtClean="0"/>
              <a:t>multidivisionnelle</a:t>
            </a:r>
            <a:r>
              <a:rPr lang="fr-FR" sz="3200" dirty="0" smtClean="0"/>
              <a:t> : les relations d’agence</a:t>
            </a:r>
            <a:endParaRPr lang="fr-FR" sz="3200" dirty="0"/>
          </a:p>
        </p:txBody>
      </p:sp>
      <p:sp>
        <p:nvSpPr>
          <p:cNvPr id="3" name="Espace réservé du contenu 2"/>
          <p:cNvSpPr>
            <a:spLocks noGrp="1"/>
          </p:cNvSpPr>
          <p:nvPr>
            <p:ph idx="1"/>
          </p:nvPr>
        </p:nvSpPr>
        <p:spPr>
          <a:xfrm>
            <a:off x="1097280" y="2259106"/>
            <a:ext cx="10058400" cy="3765176"/>
          </a:xfrm>
        </p:spPr>
        <p:txBody>
          <a:bodyPr>
            <a:normAutofit/>
          </a:bodyPr>
          <a:lstStyle/>
          <a:p>
            <a:pPr algn="just"/>
            <a:r>
              <a:rPr lang="fr-FR" dirty="0" smtClean="0"/>
              <a:t>La décentralisation du pouvoir de décision vers les chefs de division a pour conséquence l’apparition d’asymétries informationnelles: les chefs de division développent des informations privées sur leur division (cf. </a:t>
            </a:r>
            <a:r>
              <a:rPr lang="fr-FR" i="1" dirty="0" smtClean="0"/>
              <a:t>supra</a:t>
            </a:r>
            <a:r>
              <a:rPr lang="fr-FR" dirty="0" smtClean="0"/>
              <a:t>).</a:t>
            </a:r>
          </a:p>
          <a:p>
            <a:pPr algn="just"/>
            <a:endParaRPr lang="fr-FR" dirty="0"/>
          </a:p>
          <a:p>
            <a:pPr algn="just"/>
            <a:r>
              <a:rPr lang="fr-FR" dirty="0" smtClean="0"/>
              <a:t>Ils peuvent être incités à poursuivre leurs propres intérêts au détriment de l’intérêt de l’entreprise dans son ensemble. </a:t>
            </a:r>
            <a:r>
              <a:rPr lang="fr-FR" i="1" dirty="0" smtClean="0"/>
              <a:t>Exemple: un chef de division peut-être tenté de vouloir accroître la taille de son unité pour augmenter son prestige</a:t>
            </a:r>
          </a:p>
          <a:p>
            <a:pPr algn="just"/>
            <a:endParaRPr lang="fr-FR" dirty="0"/>
          </a:p>
          <a:p>
            <a:pPr algn="just"/>
            <a:r>
              <a:rPr lang="fr-FR" dirty="0" smtClean="0"/>
              <a:t>La direction générale doit également mettre en place des </a:t>
            </a:r>
            <a:r>
              <a:rPr lang="fr-FR" b="1" dirty="0" smtClean="0"/>
              <a:t>dispositifs d’incitations </a:t>
            </a:r>
            <a:r>
              <a:rPr lang="fr-FR" dirty="0" smtClean="0"/>
              <a:t>et de </a:t>
            </a:r>
            <a:r>
              <a:rPr lang="fr-FR" b="1" dirty="0" smtClean="0"/>
              <a:t>contrôle</a:t>
            </a:r>
            <a:r>
              <a:rPr lang="fr-FR" dirty="0" smtClean="0"/>
              <a:t> des chefs de division (pour atténuer les problèmes de </a:t>
            </a:r>
            <a:r>
              <a:rPr lang="fr-FR" b="1" dirty="0" smtClean="0"/>
              <a:t>sélection adverse </a:t>
            </a:r>
            <a:r>
              <a:rPr lang="fr-FR" dirty="0" smtClean="0"/>
              <a:t>et </a:t>
            </a:r>
            <a:r>
              <a:rPr lang="fr-FR" b="1" dirty="0" smtClean="0"/>
              <a:t>d’aléa moral</a:t>
            </a:r>
            <a:r>
              <a:rPr lang="fr-FR" dirty="0" smtClean="0"/>
              <a:t>)</a:t>
            </a:r>
          </a:p>
          <a:p>
            <a:pPr algn="just"/>
            <a:endParaRPr lang="fr-FR" dirty="0"/>
          </a:p>
        </p:txBody>
      </p:sp>
    </p:spTree>
    <p:extLst>
      <p:ext uri="{BB962C8B-B14F-4D97-AF65-F5344CB8AC3E}">
        <p14:creationId xmlns:p14="http://schemas.microsoft.com/office/powerpoint/2010/main" val="20099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2679" y="524435"/>
            <a:ext cx="9727602" cy="742278"/>
          </a:xfrm>
        </p:spPr>
        <p:txBody>
          <a:bodyPr>
            <a:normAutofit fontScale="90000"/>
          </a:bodyPr>
          <a:lstStyle/>
          <a:p>
            <a:pPr algn="ctr"/>
            <a:r>
              <a:rPr lang="fr-FR" sz="3600" dirty="0"/>
              <a:t>2. Caractéristiques de la firme </a:t>
            </a:r>
            <a:r>
              <a:rPr lang="fr-FR" sz="3600" dirty="0" err="1"/>
              <a:t>multidivisionnelle</a:t>
            </a:r>
            <a:r>
              <a:rPr lang="fr-FR" sz="3600" dirty="0"/>
              <a:t> : les relations d’agence</a:t>
            </a:r>
          </a:p>
        </p:txBody>
      </p:sp>
      <p:sp>
        <p:nvSpPr>
          <p:cNvPr id="3" name="Espace réservé du contenu 2"/>
          <p:cNvSpPr>
            <a:spLocks noGrp="1"/>
          </p:cNvSpPr>
          <p:nvPr>
            <p:ph idx="1"/>
          </p:nvPr>
        </p:nvSpPr>
        <p:spPr>
          <a:xfrm>
            <a:off x="1097280" y="2339788"/>
            <a:ext cx="10058400" cy="3455894"/>
          </a:xfrm>
        </p:spPr>
        <p:txBody>
          <a:bodyPr>
            <a:normAutofit lnSpcReduction="10000"/>
          </a:bodyPr>
          <a:lstStyle/>
          <a:p>
            <a:pPr algn="just"/>
            <a:r>
              <a:rPr lang="fr-FR" dirty="0" smtClean="0"/>
              <a:t>La délégation du pouvoir de décision dans la firme </a:t>
            </a:r>
            <a:r>
              <a:rPr lang="fr-FR" dirty="0" err="1" smtClean="0"/>
              <a:t>multidivisionnelle</a:t>
            </a:r>
            <a:r>
              <a:rPr lang="fr-FR" dirty="0" smtClean="0"/>
              <a:t> va de pair avec des responsabilités accrues octroyées aux chefs de division, et donc, nécessite des incitations financières accrues afin que les intérêts de ces derniers soient « alignés » au maximum avec ceux de la direction générale (cf. </a:t>
            </a:r>
            <a:r>
              <a:rPr lang="fr-FR" i="1" dirty="0" smtClean="0"/>
              <a:t>supra</a:t>
            </a:r>
            <a:r>
              <a:rPr lang="fr-FR" dirty="0" smtClean="0"/>
              <a:t>)</a:t>
            </a:r>
          </a:p>
          <a:p>
            <a:pPr algn="just"/>
            <a:endParaRPr lang="fr-FR" dirty="0" smtClean="0"/>
          </a:p>
          <a:p>
            <a:pPr algn="just"/>
            <a:r>
              <a:rPr lang="fr-FR" dirty="0" smtClean="0"/>
              <a:t>La direction générale doit donc </a:t>
            </a:r>
            <a:r>
              <a:rPr lang="fr-FR" b="1" dirty="0" smtClean="0"/>
              <a:t>mesurer les performances des divisions</a:t>
            </a:r>
            <a:r>
              <a:rPr lang="fr-FR" dirty="0" smtClean="0"/>
              <a:t> et </a:t>
            </a:r>
            <a:r>
              <a:rPr lang="fr-FR" b="1" dirty="0" smtClean="0"/>
              <a:t>rémunérer les chefs de division en fonction de leurs performances</a:t>
            </a:r>
            <a:r>
              <a:rPr lang="fr-FR" dirty="0" smtClean="0"/>
              <a:t>. Cela permet:</a:t>
            </a:r>
          </a:p>
          <a:p>
            <a:pPr lvl="1" algn="just"/>
            <a:r>
              <a:rPr lang="fr-FR" dirty="0" smtClean="0"/>
              <a:t>De réduire les problèmes d’aléa moral : les chefs de division sont incités à améliorer les performances de leur division pour accroître leur rémunération</a:t>
            </a:r>
          </a:p>
          <a:p>
            <a:pPr lvl="1" algn="just"/>
            <a:r>
              <a:rPr lang="fr-FR" dirty="0" smtClean="0"/>
              <a:t>De réduire les problèmes de sélection adverse: seuls les cadres les plus efficaces postulent pour devenir chef de division (ceux qui sont peu performants savent qu’ils obtiendront une rémunération peu élevée s’ils se portent candidats)</a:t>
            </a:r>
          </a:p>
          <a:p>
            <a:pPr algn="just"/>
            <a:endParaRPr lang="fr-FR" dirty="0"/>
          </a:p>
        </p:txBody>
      </p:sp>
    </p:spTree>
    <p:extLst>
      <p:ext uri="{BB962C8B-B14F-4D97-AF65-F5344CB8AC3E}">
        <p14:creationId xmlns:p14="http://schemas.microsoft.com/office/powerpoint/2010/main" val="128920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471" y="537882"/>
            <a:ext cx="9722224" cy="742278"/>
          </a:xfrm>
        </p:spPr>
        <p:txBody>
          <a:bodyPr>
            <a:normAutofit fontScale="90000"/>
          </a:bodyPr>
          <a:lstStyle/>
          <a:p>
            <a:pPr algn="ctr"/>
            <a:r>
              <a:rPr lang="fr-FR" sz="3600" dirty="0"/>
              <a:t>2. Caractéristiques de la firme </a:t>
            </a:r>
            <a:r>
              <a:rPr lang="fr-FR" sz="3600" dirty="0" err="1" smtClean="0"/>
              <a:t>multidivisionnelle</a:t>
            </a:r>
            <a:r>
              <a:rPr lang="fr-FR" sz="3600" dirty="0" smtClean="0"/>
              <a:t> : les relations d’agence</a:t>
            </a:r>
            <a:endParaRPr lang="fr-FR" sz="3600" dirty="0"/>
          </a:p>
        </p:txBody>
      </p:sp>
      <p:sp>
        <p:nvSpPr>
          <p:cNvPr id="3" name="Espace réservé du contenu 2"/>
          <p:cNvSpPr>
            <a:spLocks noGrp="1"/>
          </p:cNvSpPr>
          <p:nvPr>
            <p:ph idx="1"/>
          </p:nvPr>
        </p:nvSpPr>
        <p:spPr>
          <a:xfrm>
            <a:off x="1097280" y="2259105"/>
            <a:ext cx="10058400" cy="3845860"/>
          </a:xfrm>
        </p:spPr>
        <p:txBody>
          <a:bodyPr>
            <a:normAutofit/>
          </a:bodyPr>
          <a:lstStyle/>
          <a:p>
            <a:pPr algn="just"/>
            <a:r>
              <a:rPr lang="fr-FR" dirty="0" smtClean="0"/>
              <a:t>Pour mesurer la performance des divisions, la direction générale doit donc mettre en place des </a:t>
            </a:r>
            <a:r>
              <a:rPr lang="fr-FR" b="1" dirty="0" smtClean="0"/>
              <a:t>indicateurs de performances </a:t>
            </a:r>
            <a:r>
              <a:rPr lang="fr-FR" dirty="0" smtClean="0"/>
              <a:t>et faire dépendre la rémunération des chefs de division du niveau atteint par ces indicateurs</a:t>
            </a:r>
          </a:p>
          <a:p>
            <a:pPr algn="just"/>
            <a:endParaRPr lang="fr-FR" dirty="0"/>
          </a:p>
          <a:p>
            <a:pPr algn="just"/>
            <a:r>
              <a:rPr lang="fr-FR" dirty="0" smtClean="0"/>
              <a:t>Par exemple, </a:t>
            </a:r>
            <a:r>
              <a:rPr lang="fr-FR" dirty="0"/>
              <a:t>l’un des avantages du découpage des activités de l’entreprise en divisions indépendantes (non fonctionnelles) est que le profit de chaque division </a:t>
            </a:r>
            <a:r>
              <a:rPr lang="fr-FR" dirty="0" smtClean="0"/>
              <a:t>devient plus facilement mesurable</a:t>
            </a:r>
            <a:endParaRPr lang="fr-FR" dirty="0"/>
          </a:p>
          <a:p>
            <a:pPr algn="just"/>
            <a:endParaRPr lang="fr-FR" dirty="0" smtClean="0"/>
          </a:p>
          <a:p>
            <a:pPr algn="just"/>
            <a:r>
              <a:rPr lang="fr-FR" dirty="0" smtClean="0"/>
              <a:t>La direction générale peut donc décider d’évaluer la performance d’une division sur la base des profits réalisés par cette division, et la rémunération du chef de division peut être calculée comme un pourcentage des profits réalisés</a:t>
            </a:r>
          </a:p>
          <a:p>
            <a:pPr algn="just"/>
            <a:endParaRPr lang="fr-FR" dirty="0"/>
          </a:p>
        </p:txBody>
      </p:sp>
    </p:spTree>
    <p:extLst>
      <p:ext uri="{BB962C8B-B14F-4D97-AF65-F5344CB8AC3E}">
        <p14:creationId xmlns:p14="http://schemas.microsoft.com/office/powerpoint/2010/main" val="9063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divisions</a:t>
            </a:r>
          </a:p>
        </p:txBody>
      </p:sp>
      <p:sp>
        <p:nvSpPr>
          <p:cNvPr id="3" name="Espace réservé du contenu 2"/>
          <p:cNvSpPr>
            <a:spLocks noGrp="1"/>
          </p:cNvSpPr>
          <p:nvPr>
            <p:ph idx="1"/>
          </p:nvPr>
        </p:nvSpPr>
        <p:spPr>
          <a:xfrm>
            <a:off x="1097280" y="2114675"/>
            <a:ext cx="10058400" cy="3707901"/>
          </a:xfrm>
        </p:spPr>
        <p:txBody>
          <a:bodyPr>
            <a:normAutofit/>
          </a:bodyPr>
          <a:lstStyle/>
          <a:p>
            <a:pPr algn="just"/>
            <a:r>
              <a:rPr lang="fr-FR" dirty="0" smtClean="0"/>
              <a:t>Pour éviter que la direction générale n’ait à gérer une quantité importante de problèmes opérationnels, il est souhaitable que les </a:t>
            </a:r>
            <a:r>
              <a:rPr lang="fr-FR" b="1" dirty="0" smtClean="0"/>
              <a:t>divisions soient totalement indépendantes </a:t>
            </a:r>
            <a:r>
              <a:rPr lang="fr-FR" dirty="0" smtClean="0"/>
              <a:t>les unes des autres de telle sorte qu’il n’y ait plus besoin de coordonner leurs activités</a:t>
            </a:r>
          </a:p>
          <a:p>
            <a:pPr algn="just"/>
            <a:endParaRPr lang="fr-FR" dirty="0" smtClean="0"/>
          </a:p>
          <a:p>
            <a:pPr algn="just"/>
            <a:r>
              <a:rPr lang="fr-FR" dirty="0" smtClean="0"/>
              <a:t>En effet, coordonner </a:t>
            </a:r>
            <a:r>
              <a:rPr lang="fr-FR" dirty="0"/>
              <a:t>les activités des divisions nécessite d’utiliser le temps et les ressources de la direction générale. </a:t>
            </a:r>
            <a:r>
              <a:rPr lang="fr-FR" i="1" dirty="0"/>
              <a:t>Exemple: tout conflit entre deux divisions doit être réglé par le sommet</a:t>
            </a:r>
            <a:endParaRPr lang="fr-FR" dirty="0"/>
          </a:p>
          <a:p>
            <a:pPr algn="just"/>
            <a:endParaRPr lang="fr-FR" dirty="0"/>
          </a:p>
          <a:p>
            <a:pPr algn="just"/>
            <a:r>
              <a:rPr lang="fr-FR" dirty="0" smtClean="0"/>
              <a:t>Cependant, dans la réalité, les divisions ne peuvent jamais être totalement indépendantes, si bien qu’une coordination de leurs activités s’avère toujours indispensable</a:t>
            </a:r>
            <a:endParaRPr lang="fr-FR" dirty="0"/>
          </a:p>
        </p:txBody>
      </p:sp>
    </p:spTree>
    <p:extLst>
      <p:ext uri="{BB962C8B-B14F-4D97-AF65-F5344CB8AC3E}">
        <p14:creationId xmlns:p14="http://schemas.microsoft.com/office/powerpoint/2010/main" val="95112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fontScale="90000"/>
          </a:bodyPr>
          <a:lstStyle/>
          <a:p>
            <a:pPr algn="ctr"/>
            <a:r>
              <a:rPr lang="fr-FR" sz="3600" dirty="0"/>
              <a:t>3. Le problème de la taille optimale des </a:t>
            </a:r>
            <a:r>
              <a:rPr lang="fr-FR" sz="3600" dirty="0" smtClean="0"/>
              <a:t>divisions : le cas Hewlett Packard</a:t>
            </a:r>
            <a:endParaRPr lang="fr-FR" sz="3600" dirty="0"/>
          </a:p>
        </p:txBody>
      </p:sp>
      <p:sp>
        <p:nvSpPr>
          <p:cNvPr id="3" name="Espace réservé du contenu 2"/>
          <p:cNvSpPr>
            <a:spLocks noGrp="1"/>
          </p:cNvSpPr>
          <p:nvPr>
            <p:ph idx="1"/>
          </p:nvPr>
        </p:nvSpPr>
        <p:spPr>
          <a:xfrm>
            <a:off x="1097280" y="2074334"/>
            <a:ext cx="10058400" cy="3707901"/>
          </a:xfrm>
        </p:spPr>
        <p:txBody>
          <a:bodyPr/>
          <a:lstStyle/>
          <a:p>
            <a:pPr algn="just"/>
            <a:r>
              <a:rPr lang="fr-FR" dirty="0" smtClean="0"/>
              <a:t>Dans les années 1980, Hewlett Packard était doté d’une forte culture d’entreprise</a:t>
            </a:r>
          </a:p>
          <a:p>
            <a:pPr algn="just"/>
            <a:endParaRPr lang="fr-FR" dirty="0"/>
          </a:p>
          <a:p>
            <a:pPr algn="just"/>
            <a:r>
              <a:rPr lang="fr-FR" dirty="0" smtClean="0"/>
              <a:t>Un élément de cette culture: encourager la responsabilité et l’initiative grâce au maintien de l’extrême indépendance de chaque division</a:t>
            </a:r>
          </a:p>
          <a:p>
            <a:pPr algn="just"/>
            <a:endParaRPr lang="fr-FR" dirty="0"/>
          </a:p>
          <a:p>
            <a:pPr algn="just"/>
            <a:r>
              <a:rPr lang="fr-FR" dirty="0" smtClean="0"/>
              <a:t>Objectif: maintenir des divisions suffisamment petites et maniables pour que leurs membres puissent s’identifier à elles et que leur succès dépende concrètement des efforts de chacun</a:t>
            </a:r>
          </a:p>
          <a:p>
            <a:pPr algn="just"/>
            <a:endParaRPr lang="fr-FR" dirty="0"/>
          </a:p>
          <a:p>
            <a:pPr algn="just"/>
            <a:r>
              <a:rPr lang="fr-FR" dirty="0" smtClean="0"/>
              <a:t>Taille moyenne d’une division dans les années 1980: environ 1500 employés</a:t>
            </a:r>
            <a:endParaRPr lang="fr-FR" dirty="0"/>
          </a:p>
        </p:txBody>
      </p:sp>
    </p:spTree>
    <p:extLst>
      <p:ext uri="{BB962C8B-B14F-4D97-AF65-F5344CB8AC3E}">
        <p14:creationId xmlns:p14="http://schemas.microsoft.com/office/powerpoint/2010/main" val="10479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81964"/>
            <a:ext cx="10058400" cy="950282"/>
          </a:xfrm>
        </p:spPr>
        <p:txBody>
          <a:bodyPr/>
          <a:lstStyle/>
          <a:p>
            <a:pPr algn="ctr"/>
            <a:r>
              <a:rPr lang="fr-FR" dirty="0" smtClean="0"/>
              <a:t>2. </a:t>
            </a:r>
            <a:r>
              <a:rPr lang="fr-FR" dirty="0" smtClean="0"/>
              <a:t>Délégation du pouvoir de décision</a:t>
            </a:r>
            <a:endParaRPr lang="fr-FR" dirty="0"/>
          </a:p>
        </p:txBody>
      </p:sp>
      <p:sp>
        <p:nvSpPr>
          <p:cNvPr id="3" name="Espace réservé du contenu 2"/>
          <p:cNvSpPr>
            <a:spLocks noGrp="1"/>
          </p:cNvSpPr>
          <p:nvPr>
            <p:ph idx="1"/>
          </p:nvPr>
        </p:nvSpPr>
        <p:spPr>
          <a:xfrm>
            <a:off x="1097280" y="2241995"/>
            <a:ext cx="10058400" cy="3795733"/>
          </a:xfrm>
        </p:spPr>
        <p:txBody>
          <a:bodyPr>
            <a:normAutofit/>
          </a:bodyPr>
          <a:lstStyle/>
          <a:p>
            <a:pPr marL="0" indent="0" algn="just">
              <a:buNone/>
            </a:pPr>
            <a:r>
              <a:rPr lang="fr-FR" b="1" dirty="0" smtClean="0"/>
              <a:t>Délégation (ou décentralisation ou allocation ou répartition ou</a:t>
            </a:r>
            <a:r>
              <a:rPr lang="mr-IN" b="1" dirty="0" smtClean="0"/>
              <a:t>…</a:t>
            </a:r>
            <a:r>
              <a:rPr lang="fr-FR" b="1" dirty="0" smtClean="0"/>
              <a:t>) du pouvoir de décision </a:t>
            </a:r>
            <a:r>
              <a:rPr lang="fr-FR" dirty="0" smtClean="0"/>
              <a:t>: processus qui consiste, pour un un agent économique dépositaire d’un pouvoir de décision, à transmettre tout ou partie de son pouvoir à un autre agent </a:t>
            </a:r>
            <a:r>
              <a:rPr lang="fr-FR" dirty="0" smtClean="0"/>
              <a:t>économique</a:t>
            </a:r>
            <a:endParaRPr lang="fr-FR" dirty="0" smtClean="0"/>
          </a:p>
          <a:p>
            <a:pPr marL="0" indent="0" algn="just">
              <a:buNone/>
            </a:pPr>
            <a:endParaRPr lang="fr-FR" dirty="0" smtClean="0"/>
          </a:p>
          <a:p>
            <a:pPr marL="0" indent="0" algn="just">
              <a:buNone/>
            </a:pPr>
            <a:r>
              <a:rPr lang="fr-FR" dirty="0" smtClean="0"/>
              <a:t>Exemple : </a:t>
            </a:r>
          </a:p>
          <a:p>
            <a:pPr lvl="1" algn="just"/>
            <a:r>
              <a:rPr lang="fr-FR" dirty="0" smtClean="0"/>
              <a:t>Le propriétaire (actionnaire principal) d’une entreprise de production d’automobiles peut décider quelles quantités de voitures son entreprise doit produire, avec quelles techniques de production et à quel prix et transmettre ces informations au dirigeant de l’entreprise pour que ce dernier applique le plan de production qui a été choisi</a:t>
            </a:r>
            <a:r>
              <a:rPr lang="fr-FR" dirty="0"/>
              <a:t> (</a:t>
            </a:r>
            <a:r>
              <a:rPr lang="fr-FR" b="1" dirty="0"/>
              <a:t>centralisation du pouvoir de décision</a:t>
            </a:r>
            <a:r>
              <a:rPr lang="fr-FR" dirty="0" smtClean="0"/>
              <a:t>) </a:t>
            </a:r>
            <a:endParaRPr lang="fr-FR" dirty="0" smtClean="0"/>
          </a:p>
          <a:p>
            <a:pPr lvl="1" algn="just">
              <a:buFont typeface="Arial" charset="0"/>
              <a:buChar char="•"/>
            </a:pPr>
            <a:r>
              <a:rPr lang="fr-FR" dirty="0" smtClean="0"/>
              <a:t>Il peut aussi déléguer son pouvoir de décision sur ces variables au manager: ce dernier décidera alors </a:t>
            </a:r>
            <a:r>
              <a:rPr lang="fr-FR" b="1" dirty="0" smtClean="0"/>
              <a:t>de manière autonome </a:t>
            </a:r>
            <a:r>
              <a:rPr lang="fr-FR" dirty="0" smtClean="0"/>
              <a:t>quelle quantité produire, avec quelles techniques de production et à quel prix (</a:t>
            </a:r>
            <a:r>
              <a:rPr lang="fr-FR" b="1" dirty="0" smtClean="0"/>
              <a:t>décentralisation du pouvoir de décision</a:t>
            </a:r>
            <a:r>
              <a:rPr lang="fr-FR" dirty="0" smtClean="0"/>
              <a:t>)</a:t>
            </a:r>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58149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fontScale="90000"/>
          </a:bodyPr>
          <a:lstStyle/>
          <a:p>
            <a:pPr algn="ctr"/>
            <a:r>
              <a:rPr lang="fr-FR" sz="3600" dirty="0"/>
              <a:t>3. Le problème de la taille optimale des </a:t>
            </a:r>
            <a:r>
              <a:rPr lang="fr-FR" sz="3600" dirty="0" smtClean="0"/>
              <a:t>divisions : le cas Hewlett Packard</a:t>
            </a:r>
            <a:endParaRPr lang="fr-FR" sz="3600" dirty="0"/>
          </a:p>
        </p:txBody>
      </p:sp>
      <p:sp>
        <p:nvSpPr>
          <p:cNvPr id="3" name="Espace réservé du contenu 2"/>
          <p:cNvSpPr>
            <a:spLocks noGrp="1"/>
          </p:cNvSpPr>
          <p:nvPr>
            <p:ph idx="1"/>
          </p:nvPr>
        </p:nvSpPr>
        <p:spPr>
          <a:xfrm>
            <a:off x="1097280" y="2074334"/>
            <a:ext cx="10058400" cy="3707901"/>
          </a:xfrm>
        </p:spPr>
        <p:txBody>
          <a:bodyPr/>
          <a:lstStyle/>
          <a:p>
            <a:pPr algn="just"/>
            <a:r>
              <a:rPr lang="fr-FR" dirty="0" smtClean="0"/>
              <a:t>Les divisions étaient de fait, apparemment </a:t>
            </a:r>
            <a:r>
              <a:rPr lang="fr-FR" dirty="0" smtClean="0"/>
              <a:t>indépendantes</a:t>
            </a:r>
            <a:r>
              <a:rPr lang="fr-FR" dirty="0" smtClean="0"/>
              <a:t>. Cependant, avec l’entrée de HP dans l’activité d’ordinateurs, les problèmes de coordination s’intensifient :</a:t>
            </a:r>
          </a:p>
          <a:p>
            <a:pPr lvl="1" algn="just">
              <a:buFont typeface="Arial" charset="0"/>
              <a:buChar char="•"/>
            </a:pPr>
            <a:r>
              <a:rPr lang="fr-FR" dirty="0" smtClean="0"/>
              <a:t>Les divisions traditionnelles sont individuellement trop petites pour concevoir et produire seules la totalité d’un ordinateur</a:t>
            </a:r>
          </a:p>
          <a:p>
            <a:pPr lvl="1" algn="just">
              <a:buFont typeface="Arial" charset="0"/>
              <a:buChar char="•"/>
            </a:pPr>
            <a:r>
              <a:rPr lang="fr-FR" dirty="0" smtClean="0"/>
              <a:t>Conséquence : répartition du travail entre plusieurs divisions. Une division produit les disques durs, une autre les systèmes d’interface, une autre les écrans etc.</a:t>
            </a:r>
          </a:p>
          <a:p>
            <a:pPr lvl="1" algn="just">
              <a:buFont typeface="Arial" charset="0"/>
              <a:buChar char="•"/>
            </a:pPr>
            <a:r>
              <a:rPr lang="fr-FR" dirty="0" smtClean="0"/>
              <a:t>Pb: personne n’est directement responsable de la bonne marche globale du projet. Or, l’ordinateur est un système dont les parties doivent s’ajuster et fonctionner ensemble</a:t>
            </a:r>
            <a:r>
              <a:rPr lang="mr-IN" dirty="0" smtClean="0"/>
              <a:t>…</a:t>
            </a:r>
            <a:r>
              <a:rPr lang="fr-FR" dirty="0" smtClean="0"/>
              <a:t>D’où des sérieuses difficultés de coordination</a:t>
            </a:r>
          </a:p>
          <a:p>
            <a:pPr lvl="1" algn="just">
              <a:buFont typeface="Arial" charset="0"/>
              <a:buChar char="•"/>
            </a:pPr>
            <a:endParaRPr lang="fr-FR" dirty="0"/>
          </a:p>
          <a:p>
            <a:pPr marL="201168" lvl="1" indent="0" algn="just">
              <a:buNone/>
            </a:pPr>
            <a:r>
              <a:rPr lang="fr-FR" dirty="0" smtClean="0"/>
              <a:t>Pour surmonter ces difficultés, tout au long des années 1980, HP connaît une </a:t>
            </a:r>
            <a:r>
              <a:rPr lang="fr-FR" b="1" dirty="0" smtClean="0"/>
              <a:t>centralisation croissante </a:t>
            </a:r>
            <a:r>
              <a:rPr lang="fr-FR" dirty="0" smtClean="0"/>
              <a:t>en octroyant à certains cadres de plus en plus de responsabilités globales sur les activités d’ordinateurs</a:t>
            </a:r>
            <a:endParaRPr lang="fr-FR" dirty="0"/>
          </a:p>
        </p:txBody>
      </p:sp>
    </p:spTree>
    <p:extLst>
      <p:ext uri="{BB962C8B-B14F-4D97-AF65-F5344CB8AC3E}">
        <p14:creationId xmlns:p14="http://schemas.microsoft.com/office/powerpoint/2010/main" val="15257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3" name="Espace réservé du contenu 2"/>
          <p:cNvSpPr>
            <a:spLocks noGrp="1"/>
          </p:cNvSpPr>
          <p:nvPr>
            <p:ph idx="1"/>
          </p:nvPr>
        </p:nvSpPr>
        <p:spPr>
          <a:xfrm>
            <a:off x="1097280" y="2272553"/>
            <a:ext cx="10058400" cy="3859305"/>
          </a:xfrm>
        </p:spPr>
        <p:txBody>
          <a:bodyPr>
            <a:normAutofit fontScale="92500"/>
          </a:bodyPr>
          <a:lstStyle/>
          <a:p>
            <a:pPr algn="just"/>
            <a:r>
              <a:rPr lang="fr-FR" sz="2400" dirty="0" smtClean="0"/>
              <a:t>Lorsque les divisions nécessitent que leurs activités soient fortement coordonnées, une autre solution peut consister à les regrouper en une seule division</a:t>
            </a:r>
          </a:p>
          <a:p>
            <a:pPr algn="just"/>
            <a:endParaRPr lang="fr-FR" sz="2400" dirty="0"/>
          </a:p>
          <a:p>
            <a:pPr algn="just"/>
            <a:r>
              <a:rPr lang="fr-FR" sz="2400" dirty="0" smtClean="0"/>
              <a:t>Mais on risque alors de se retrouver avec les mêmes problèmes que la forme M, avec un chef de division submergé par les problèmes opérationnels à résoudre</a:t>
            </a:r>
          </a:p>
          <a:p>
            <a:pPr algn="just"/>
            <a:endParaRPr lang="fr-FR" sz="2400" dirty="0"/>
          </a:p>
          <a:p>
            <a:pPr algn="just"/>
            <a:r>
              <a:rPr lang="fr-FR" sz="2400" dirty="0" smtClean="0"/>
              <a:t>D’où l’arbitrage: l’entreprise est-elle condamnée à choisir entre des divisions de petite taille, mais avec une direction générale débordée par les problèmes de coordination à résoudre ? Ou alors des divisions de grande taille, mais avec des chefs de division submergés par les informations et les décisions à prendre ?</a:t>
            </a:r>
          </a:p>
        </p:txBody>
      </p:sp>
    </p:spTree>
    <p:extLst>
      <p:ext uri="{BB962C8B-B14F-4D97-AF65-F5344CB8AC3E}">
        <p14:creationId xmlns:p14="http://schemas.microsoft.com/office/powerpoint/2010/main" val="6926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3" name="Espace réservé du contenu 2"/>
          <p:cNvSpPr>
            <a:spLocks noGrp="1"/>
          </p:cNvSpPr>
          <p:nvPr>
            <p:ph idx="1"/>
          </p:nvPr>
        </p:nvSpPr>
        <p:spPr>
          <a:xfrm>
            <a:off x="1097280" y="2528047"/>
            <a:ext cx="10058400" cy="2635624"/>
          </a:xfrm>
        </p:spPr>
        <p:txBody>
          <a:bodyPr>
            <a:normAutofit/>
          </a:bodyPr>
          <a:lstStyle/>
          <a:p>
            <a:pPr algn="just"/>
            <a:r>
              <a:rPr lang="fr-FR" sz="2400" dirty="0" smtClean="0"/>
              <a:t>Solution adoptée pour résoudre ce problème: </a:t>
            </a:r>
          </a:p>
          <a:p>
            <a:pPr lvl="1" algn="just">
              <a:buFont typeface="Arial" charset="0"/>
              <a:buChar char="•"/>
            </a:pPr>
            <a:r>
              <a:rPr lang="fr-FR" sz="2200" dirty="0"/>
              <a:t>C</a:t>
            </a:r>
            <a:r>
              <a:rPr lang="fr-FR" sz="2200" dirty="0" smtClean="0"/>
              <a:t>onserver des divisions de petite taille</a:t>
            </a:r>
          </a:p>
          <a:p>
            <a:pPr lvl="1" algn="just">
              <a:buFont typeface="Arial" charset="0"/>
              <a:buChar char="•"/>
            </a:pPr>
            <a:r>
              <a:rPr lang="fr-FR" sz="2200" dirty="0" smtClean="0"/>
              <a:t>Rassembler celles qui ont besoin de se coordonner au sein de « groupes »</a:t>
            </a:r>
          </a:p>
          <a:p>
            <a:pPr lvl="1" algn="just">
              <a:buFont typeface="Arial" charset="0"/>
              <a:buChar char="•"/>
            </a:pPr>
            <a:r>
              <a:rPr lang="fr-FR" sz="2200" dirty="0" smtClean="0"/>
              <a:t>Introduire des niveaux hiérarchiques supplémentaires : en l’occurrence, nommer des chefs de groupe à qui les dirigeants de chaque division vont devoir rendre des comptes</a:t>
            </a:r>
          </a:p>
        </p:txBody>
      </p:sp>
    </p:spTree>
    <p:extLst>
      <p:ext uri="{BB962C8B-B14F-4D97-AF65-F5344CB8AC3E}">
        <p14:creationId xmlns:p14="http://schemas.microsoft.com/office/powerpoint/2010/main" val="5547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4" name="Rectangle 3"/>
          <p:cNvSpPr/>
          <p:nvPr/>
        </p:nvSpPr>
        <p:spPr>
          <a:xfrm>
            <a:off x="5185953" y="197082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Direction générale</a:t>
            </a:r>
            <a:endParaRPr lang="fr-FR"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056914" y="4241828"/>
            <a:ext cx="1611086"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E</a:t>
            </a:r>
            <a:endParaRPr lang="fr-FR"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906963" y="3931235"/>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1</a:t>
            </a:r>
            <a:endParaRPr lang="fr-FR"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091363" y="3945993"/>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2</a:t>
            </a:r>
            <a:endParaRPr lang="fr-FR"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316479" y="4771442"/>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Division A</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16479"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B</a:t>
            </a:r>
            <a:endParaRPr lang="fr-FR"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544422" y="477988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C</a:t>
            </a:r>
            <a:endParaRPr lang="fr-FR"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544422"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D</a:t>
            </a:r>
            <a:endParaRPr lang="fr-FR"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2158060" y="299318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Produits </a:t>
            </a:r>
            <a:r>
              <a:rPr lang="fr-FR" smtClean="0">
                <a:ln w="0"/>
                <a:solidFill>
                  <a:schemeClr val="tx1"/>
                </a:solidFill>
                <a:effectLst>
                  <a:outerShdw blurRad="38100" dist="19050" dir="2700000" algn="tl" rotWithShape="0">
                    <a:schemeClr val="dk1">
                      <a:alpha val="40000"/>
                    </a:schemeClr>
                  </a:outerShdw>
                </a:effectLst>
              </a:rPr>
              <a:t>de consommation</a:t>
            </a:r>
            <a:endParaRPr lang="fr-FR" dirty="0">
              <a:ln w="0"/>
              <a:solidFill>
                <a:schemeClr val="tx1"/>
              </a:solidFill>
              <a:effectLst>
                <a:outerShdw blurRad="38100" dist="19050" dir="2700000" algn="tl" rotWithShape="0">
                  <a:schemeClr val="dk1">
                    <a:alpha val="40000"/>
                  </a:schemeClr>
                </a:outerShdw>
              </a:effectLst>
            </a:endParaRPr>
          </a:p>
        </p:txBody>
      </p:sp>
      <p:cxnSp>
        <p:nvCxnSpPr>
          <p:cNvPr id="14" name="Connecteur droit 13"/>
          <p:cNvCxnSpPr>
            <a:stCxn id="4" idx="2"/>
          </p:cNvCxnSpPr>
          <p:nvPr/>
        </p:nvCxnSpPr>
        <p:spPr>
          <a:xfrm flipH="1">
            <a:off x="6739088" y="2562497"/>
            <a:ext cx="1" cy="238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3686628" y="2801257"/>
            <a:ext cx="3052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3686627" y="2801257"/>
            <a:ext cx="1" cy="19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739087" y="2801257"/>
            <a:ext cx="3123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5" idx="0"/>
          </p:cNvCxnSpPr>
          <p:nvPr/>
        </p:nvCxnSpPr>
        <p:spPr>
          <a:xfrm>
            <a:off x="9862457" y="2801257"/>
            <a:ext cx="0" cy="1440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2" idx="2"/>
          </p:cNvCxnSpPr>
          <p:nvPr/>
        </p:nvCxnSpPr>
        <p:spPr>
          <a:xfrm flipH="1">
            <a:off x="3711195" y="3584857"/>
            <a:ext cx="1" cy="13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454258" y="3715657"/>
            <a:ext cx="1256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endCxn id="6" idx="0"/>
          </p:cNvCxnSpPr>
          <p:nvPr/>
        </p:nvCxnSpPr>
        <p:spPr>
          <a:xfrm>
            <a:off x="2454258" y="3715657"/>
            <a:ext cx="0" cy="215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711195" y="3715657"/>
            <a:ext cx="927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endCxn id="7" idx="0"/>
          </p:cNvCxnSpPr>
          <p:nvPr/>
        </p:nvCxnSpPr>
        <p:spPr>
          <a:xfrm>
            <a:off x="4638658" y="3715657"/>
            <a:ext cx="0" cy="230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6" idx="2"/>
          </p:cNvCxnSpPr>
          <p:nvPr/>
        </p:nvCxnSpPr>
        <p:spPr>
          <a:xfrm>
            <a:off x="2454258" y="4522905"/>
            <a:ext cx="0" cy="12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1906963" y="4644571"/>
            <a:ext cx="547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906963"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endCxn id="9" idx="1"/>
          </p:cNvCxnSpPr>
          <p:nvPr/>
        </p:nvCxnSpPr>
        <p:spPr>
          <a:xfrm>
            <a:off x="1906963" y="5907484"/>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8" idx="1"/>
          </p:cNvCxnSpPr>
          <p:nvPr/>
        </p:nvCxnSpPr>
        <p:spPr>
          <a:xfrm>
            <a:off x="1906963" y="5067277"/>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7" idx="2"/>
          </p:cNvCxnSpPr>
          <p:nvPr/>
        </p:nvCxnSpPr>
        <p:spPr>
          <a:xfrm>
            <a:off x="4638658" y="4537663"/>
            <a:ext cx="0" cy="10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4174926" y="4658466"/>
            <a:ext cx="463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4174926"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a:endCxn id="11" idx="1"/>
          </p:cNvCxnSpPr>
          <p:nvPr/>
        </p:nvCxnSpPr>
        <p:spPr>
          <a:xfrm>
            <a:off x="4174926" y="590748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a:endCxn id="10" idx="1"/>
          </p:cNvCxnSpPr>
          <p:nvPr/>
        </p:nvCxnSpPr>
        <p:spPr>
          <a:xfrm>
            <a:off x="4174926" y="507572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106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4" name="Rectangle 3"/>
          <p:cNvSpPr/>
          <p:nvPr/>
        </p:nvSpPr>
        <p:spPr>
          <a:xfrm>
            <a:off x="5185953" y="197082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Direction générale</a:t>
            </a:r>
            <a:endParaRPr lang="fr-FR"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056914" y="4241828"/>
            <a:ext cx="1611086"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E</a:t>
            </a:r>
            <a:endParaRPr lang="fr-FR"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906963" y="3931235"/>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1</a:t>
            </a:r>
            <a:endParaRPr lang="fr-FR"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091363" y="3945993"/>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2</a:t>
            </a:r>
            <a:endParaRPr lang="fr-FR"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316479" y="4771442"/>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Division A</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16479"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B</a:t>
            </a:r>
            <a:endParaRPr lang="fr-FR"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544422" y="477988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C</a:t>
            </a:r>
            <a:endParaRPr lang="fr-FR"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544422"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D</a:t>
            </a:r>
            <a:endParaRPr lang="fr-FR"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2158060" y="299318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Produits </a:t>
            </a:r>
            <a:r>
              <a:rPr lang="fr-FR" smtClean="0">
                <a:ln w="0"/>
                <a:solidFill>
                  <a:schemeClr val="tx1"/>
                </a:solidFill>
                <a:effectLst>
                  <a:outerShdw blurRad="38100" dist="19050" dir="2700000" algn="tl" rotWithShape="0">
                    <a:schemeClr val="dk1">
                      <a:alpha val="40000"/>
                    </a:schemeClr>
                  </a:outerShdw>
                </a:effectLst>
              </a:rPr>
              <a:t>de consommation</a:t>
            </a:r>
            <a:endParaRPr lang="fr-FR" dirty="0">
              <a:ln w="0"/>
              <a:solidFill>
                <a:schemeClr val="tx1"/>
              </a:solidFill>
              <a:effectLst>
                <a:outerShdw blurRad="38100" dist="19050" dir="2700000" algn="tl" rotWithShape="0">
                  <a:schemeClr val="dk1">
                    <a:alpha val="40000"/>
                  </a:schemeClr>
                </a:outerShdw>
              </a:effectLst>
            </a:endParaRPr>
          </a:p>
        </p:txBody>
      </p:sp>
      <p:cxnSp>
        <p:nvCxnSpPr>
          <p:cNvPr id="14" name="Connecteur droit 13"/>
          <p:cNvCxnSpPr>
            <a:stCxn id="4" idx="2"/>
          </p:cNvCxnSpPr>
          <p:nvPr/>
        </p:nvCxnSpPr>
        <p:spPr>
          <a:xfrm flipH="1">
            <a:off x="6739088" y="2562497"/>
            <a:ext cx="1" cy="238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3686628" y="2801257"/>
            <a:ext cx="3052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3686627" y="2801257"/>
            <a:ext cx="1" cy="19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739087" y="2801257"/>
            <a:ext cx="3123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5" idx="0"/>
          </p:cNvCxnSpPr>
          <p:nvPr/>
        </p:nvCxnSpPr>
        <p:spPr>
          <a:xfrm>
            <a:off x="9862457" y="2801257"/>
            <a:ext cx="0" cy="1440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2" idx="2"/>
          </p:cNvCxnSpPr>
          <p:nvPr/>
        </p:nvCxnSpPr>
        <p:spPr>
          <a:xfrm flipH="1">
            <a:off x="3711195" y="3584857"/>
            <a:ext cx="1" cy="13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454258" y="3715657"/>
            <a:ext cx="1256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endCxn id="6" idx="0"/>
          </p:cNvCxnSpPr>
          <p:nvPr/>
        </p:nvCxnSpPr>
        <p:spPr>
          <a:xfrm>
            <a:off x="2454258" y="3715657"/>
            <a:ext cx="0" cy="215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711195" y="3715657"/>
            <a:ext cx="927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endCxn id="7" idx="0"/>
          </p:cNvCxnSpPr>
          <p:nvPr/>
        </p:nvCxnSpPr>
        <p:spPr>
          <a:xfrm>
            <a:off x="4638658" y="3715657"/>
            <a:ext cx="0" cy="230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6" idx="2"/>
          </p:cNvCxnSpPr>
          <p:nvPr/>
        </p:nvCxnSpPr>
        <p:spPr>
          <a:xfrm>
            <a:off x="2454258" y="4522905"/>
            <a:ext cx="0" cy="12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1906963" y="4644571"/>
            <a:ext cx="547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906963"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endCxn id="9" idx="1"/>
          </p:cNvCxnSpPr>
          <p:nvPr/>
        </p:nvCxnSpPr>
        <p:spPr>
          <a:xfrm>
            <a:off x="1906963" y="5907484"/>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8" idx="1"/>
          </p:cNvCxnSpPr>
          <p:nvPr/>
        </p:nvCxnSpPr>
        <p:spPr>
          <a:xfrm>
            <a:off x="1906963" y="5067277"/>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7" idx="2"/>
          </p:cNvCxnSpPr>
          <p:nvPr/>
        </p:nvCxnSpPr>
        <p:spPr>
          <a:xfrm>
            <a:off x="4638658" y="4537663"/>
            <a:ext cx="0" cy="10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4174926" y="4658466"/>
            <a:ext cx="463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4174926"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a:endCxn id="11" idx="1"/>
          </p:cNvCxnSpPr>
          <p:nvPr/>
        </p:nvCxnSpPr>
        <p:spPr>
          <a:xfrm>
            <a:off x="4174926" y="590748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a:endCxn id="10" idx="1"/>
          </p:cNvCxnSpPr>
          <p:nvPr/>
        </p:nvCxnSpPr>
        <p:spPr>
          <a:xfrm>
            <a:off x="4174926" y="507572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509486" y="2897222"/>
            <a:ext cx="4746171" cy="3445521"/>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H="1" flipV="1">
            <a:off x="6431696" y="5099373"/>
            <a:ext cx="638628" cy="54437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062650" y="5525837"/>
            <a:ext cx="3106271" cy="59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rgbClr val="FF0000"/>
                </a:solidFill>
                <a:effectLst>
                  <a:outerShdw blurRad="38100" dist="19050" dir="2700000" algn="tl" rotWithShape="0">
                    <a:schemeClr val="dk1">
                      <a:alpha val="40000"/>
                    </a:schemeClr>
                  </a:outerShdw>
                </a:effectLst>
              </a:rPr>
              <a:t>Groupe de division « produits de consommation »</a:t>
            </a:r>
            <a:endParaRPr lang="fr-FR"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71112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4" name="Rectangle 3"/>
          <p:cNvSpPr/>
          <p:nvPr/>
        </p:nvSpPr>
        <p:spPr>
          <a:xfrm>
            <a:off x="5185953" y="197082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Direction générale</a:t>
            </a:r>
            <a:endParaRPr lang="fr-FR"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056914" y="4241828"/>
            <a:ext cx="1611086"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E</a:t>
            </a:r>
            <a:endParaRPr lang="fr-FR"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906963" y="3931235"/>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1</a:t>
            </a:r>
            <a:endParaRPr lang="fr-FR"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091363" y="3945993"/>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2</a:t>
            </a:r>
            <a:endParaRPr lang="fr-FR"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316479" y="4771442"/>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Division A</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16479"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B</a:t>
            </a:r>
            <a:endParaRPr lang="fr-FR"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544422" y="477988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C</a:t>
            </a:r>
            <a:endParaRPr lang="fr-FR"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544422"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D</a:t>
            </a:r>
            <a:endParaRPr lang="fr-FR"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2158060" y="299318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Produits </a:t>
            </a:r>
            <a:r>
              <a:rPr lang="fr-FR" smtClean="0">
                <a:ln w="0"/>
                <a:solidFill>
                  <a:schemeClr val="tx1"/>
                </a:solidFill>
                <a:effectLst>
                  <a:outerShdw blurRad="38100" dist="19050" dir="2700000" algn="tl" rotWithShape="0">
                    <a:schemeClr val="dk1">
                      <a:alpha val="40000"/>
                    </a:schemeClr>
                  </a:outerShdw>
                </a:effectLst>
              </a:rPr>
              <a:t>de consommation</a:t>
            </a:r>
            <a:endParaRPr lang="fr-FR" dirty="0">
              <a:ln w="0"/>
              <a:solidFill>
                <a:schemeClr val="tx1"/>
              </a:solidFill>
              <a:effectLst>
                <a:outerShdw blurRad="38100" dist="19050" dir="2700000" algn="tl" rotWithShape="0">
                  <a:schemeClr val="dk1">
                    <a:alpha val="40000"/>
                  </a:schemeClr>
                </a:outerShdw>
              </a:effectLst>
            </a:endParaRPr>
          </a:p>
        </p:txBody>
      </p:sp>
      <p:cxnSp>
        <p:nvCxnSpPr>
          <p:cNvPr id="14" name="Connecteur droit 13"/>
          <p:cNvCxnSpPr>
            <a:stCxn id="4" idx="2"/>
          </p:cNvCxnSpPr>
          <p:nvPr/>
        </p:nvCxnSpPr>
        <p:spPr>
          <a:xfrm flipH="1">
            <a:off x="6739088" y="2562497"/>
            <a:ext cx="1" cy="238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3686628" y="2801257"/>
            <a:ext cx="3052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3686627" y="2801257"/>
            <a:ext cx="1" cy="19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739087" y="2801257"/>
            <a:ext cx="3123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862457" y="2786499"/>
            <a:ext cx="0" cy="1440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2" idx="2"/>
          </p:cNvCxnSpPr>
          <p:nvPr/>
        </p:nvCxnSpPr>
        <p:spPr>
          <a:xfrm flipH="1">
            <a:off x="3711195" y="3584857"/>
            <a:ext cx="1" cy="13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454258" y="3715657"/>
            <a:ext cx="1256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endCxn id="6" idx="0"/>
          </p:cNvCxnSpPr>
          <p:nvPr/>
        </p:nvCxnSpPr>
        <p:spPr>
          <a:xfrm>
            <a:off x="2454258" y="3715657"/>
            <a:ext cx="0" cy="215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711195" y="3715657"/>
            <a:ext cx="927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endCxn id="7" idx="0"/>
          </p:cNvCxnSpPr>
          <p:nvPr/>
        </p:nvCxnSpPr>
        <p:spPr>
          <a:xfrm>
            <a:off x="4638658" y="3715657"/>
            <a:ext cx="0" cy="230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6" idx="2"/>
          </p:cNvCxnSpPr>
          <p:nvPr/>
        </p:nvCxnSpPr>
        <p:spPr>
          <a:xfrm>
            <a:off x="2454258" y="4522905"/>
            <a:ext cx="0" cy="12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1906963" y="4644571"/>
            <a:ext cx="547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906963"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endCxn id="9" idx="1"/>
          </p:cNvCxnSpPr>
          <p:nvPr/>
        </p:nvCxnSpPr>
        <p:spPr>
          <a:xfrm>
            <a:off x="1906963" y="5907484"/>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8" idx="1"/>
          </p:cNvCxnSpPr>
          <p:nvPr/>
        </p:nvCxnSpPr>
        <p:spPr>
          <a:xfrm>
            <a:off x="1906963" y="5067277"/>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7" idx="2"/>
          </p:cNvCxnSpPr>
          <p:nvPr/>
        </p:nvCxnSpPr>
        <p:spPr>
          <a:xfrm>
            <a:off x="4638658" y="4537663"/>
            <a:ext cx="0" cy="10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4174926" y="4658466"/>
            <a:ext cx="463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4174926"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a:endCxn id="11" idx="1"/>
          </p:cNvCxnSpPr>
          <p:nvPr/>
        </p:nvCxnSpPr>
        <p:spPr>
          <a:xfrm>
            <a:off x="4174926" y="590748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a:endCxn id="10" idx="1"/>
          </p:cNvCxnSpPr>
          <p:nvPr/>
        </p:nvCxnSpPr>
        <p:spPr>
          <a:xfrm>
            <a:off x="4174926" y="507572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9216572" y="5075724"/>
            <a:ext cx="312057" cy="47966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036524" y="5574268"/>
            <a:ext cx="3344093" cy="59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rgbClr val="FF0000"/>
                </a:solidFill>
                <a:effectLst>
                  <a:outerShdw blurRad="38100" dist="19050" dir="2700000" algn="tl" rotWithShape="0">
                    <a:schemeClr val="dk1">
                      <a:alpha val="40000"/>
                    </a:schemeClr>
                  </a:outerShdw>
                </a:effectLst>
              </a:rPr>
              <a:t>Division de biens d’équipements pour </a:t>
            </a:r>
            <a:r>
              <a:rPr lang="fr-FR" smtClean="0">
                <a:ln w="0"/>
                <a:solidFill>
                  <a:srgbClr val="FF0000"/>
                </a:solidFill>
                <a:effectLst>
                  <a:outerShdw blurRad="38100" dist="19050" dir="2700000" algn="tl" rotWithShape="0">
                    <a:schemeClr val="dk1">
                      <a:alpha val="40000"/>
                    </a:schemeClr>
                  </a:outerShdw>
                </a:effectLst>
              </a:rPr>
              <a:t>les entreprises</a:t>
            </a:r>
            <a:endParaRPr lang="fr-FR" dirty="0">
              <a:ln w="0"/>
              <a:solidFill>
                <a:srgbClr val="FF0000"/>
              </a:solidFill>
              <a:effectLst>
                <a:outerShdw blurRad="38100" dist="19050" dir="2700000" algn="tl" rotWithShape="0">
                  <a:schemeClr val="dk1">
                    <a:alpha val="40000"/>
                  </a:schemeClr>
                </a:outerShdw>
              </a:effectLst>
            </a:endParaRPr>
          </a:p>
        </p:txBody>
      </p:sp>
      <p:sp>
        <p:nvSpPr>
          <p:cNvPr id="38" name="Rectangle 37"/>
          <p:cNvSpPr/>
          <p:nvPr/>
        </p:nvSpPr>
        <p:spPr>
          <a:xfrm>
            <a:off x="8708571" y="4064711"/>
            <a:ext cx="2307771" cy="945904"/>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6819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4" name="Rectangle 3"/>
          <p:cNvSpPr/>
          <p:nvPr/>
        </p:nvSpPr>
        <p:spPr>
          <a:xfrm>
            <a:off x="5185953" y="197082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Direction générale</a:t>
            </a:r>
            <a:endParaRPr lang="fr-FR"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056914" y="4241828"/>
            <a:ext cx="1611086"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E</a:t>
            </a:r>
            <a:endParaRPr lang="fr-FR"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906963" y="3931235"/>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1</a:t>
            </a:r>
            <a:endParaRPr lang="fr-FR"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091363" y="3945993"/>
            <a:ext cx="1094590"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Groupe 2</a:t>
            </a:r>
            <a:endParaRPr lang="fr-FR"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316479" y="4771442"/>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ln w="0"/>
                <a:solidFill>
                  <a:schemeClr val="tx1"/>
                </a:solidFill>
                <a:effectLst>
                  <a:outerShdw blurRad="38100" dist="19050" dir="2700000" algn="tl" rotWithShape="0">
                    <a:schemeClr val="dk1">
                      <a:alpha val="40000"/>
                    </a:schemeClr>
                  </a:outerShdw>
                </a:effectLst>
              </a:rPr>
              <a:t>Division A</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16479"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B</a:t>
            </a:r>
            <a:endParaRPr lang="fr-FR"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544422" y="477988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C</a:t>
            </a:r>
            <a:endParaRPr lang="fr-FR"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544422" y="5611649"/>
            <a:ext cx="1370149"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Division D</a:t>
            </a:r>
            <a:endParaRPr lang="fr-FR"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2158060" y="2993187"/>
            <a:ext cx="3106271" cy="59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Produits </a:t>
            </a:r>
            <a:r>
              <a:rPr lang="fr-FR" smtClean="0">
                <a:ln w="0"/>
                <a:solidFill>
                  <a:schemeClr val="tx1"/>
                </a:solidFill>
                <a:effectLst>
                  <a:outerShdw blurRad="38100" dist="19050" dir="2700000" algn="tl" rotWithShape="0">
                    <a:schemeClr val="dk1">
                      <a:alpha val="40000"/>
                    </a:schemeClr>
                  </a:outerShdw>
                </a:effectLst>
              </a:rPr>
              <a:t>de consommation</a:t>
            </a:r>
            <a:endParaRPr lang="fr-FR" dirty="0">
              <a:ln w="0"/>
              <a:solidFill>
                <a:schemeClr val="tx1"/>
              </a:solidFill>
              <a:effectLst>
                <a:outerShdw blurRad="38100" dist="19050" dir="2700000" algn="tl" rotWithShape="0">
                  <a:schemeClr val="dk1">
                    <a:alpha val="40000"/>
                  </a:schemeClr>
                </a:outerShdw>
              </a:effectLst>
            </a:endParaRPr>
          </a:p>
        </p:txBody>
      </p:sp>
      <p:cxnSp>
        <p:nvCxnSpPr>
          <p:cNvPr id="14" name="Connecteur droit 13"/>
          <p:cNvCxnSpPr>
            <a:stCxn id="4" idx="2"/>
          </p:cNvCxnSpPr>
          <p:nvPr/>
        </p:nvCxnSpPr>
        <p:spPr>
          <a:xfrm flipH="1">
            <a:off x="6739088" y="2562497"/>
            <a:ext cx="1" cy="238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3686628" y="2801257"/>
            <a:ext cx="3052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3686627" y="2801257"/>
            <a:ext cx="1" cy="19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739087" y="2801257"/>
            <a:ext cx="3123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5" idx="0"/>
          </p:cNvCxnSpPr>
          <p:nvPr/>
        </p:nvCxnSpPr>
        <p:spPr>
          <a:xfrm>
            <a:off x="9862457" y="2801257"/>
            <a:ext cx="0" cy="1440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2" idx="2"/>
          </p:cNvCxnSpPr>
          <p:nvPr/>
        </p:nvCxnSpPr>
        <p:spPr>
          <a:xfrm flipH="1">
            <a:off x="3711195" y="3584857"/>
            <a:ext cx="1" cy="13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454258" y="3715657"/>
            <a:ext cx="1256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endCxn id="6" idx="0"/>
          </p:cNvCxnSpPr>
          <p:nvPr/>
        </p:nvCxnSpPr>
        <p:spPr>
          <a:xfrm>
            <a:off x="2454258" y="3715657"/>
            <a:ext cx="0" cy="215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711195" y="3715657"/>
            <a:ext cx="927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endCxn id="7" idx="0"/>
          </p:cNvCxnSpPr>
          <p:nvPr/>
        </p:nvCxnSpPr>
        <p:spPr>
          <a:xfrm>
            <a:off x="4638658" y="3715657"/>
            <a:ext cx="0" cy="230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6" idx="2"/>
          </p:cNvCxnSpPr>
          <p:nvPr/>
        </p:nvCxnSpPr>
        <p:spPr>
          <a:xfrm>
            <a:off x="2454258" y="4522905"/>
            <a:ext cx="0" cy="12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1906963" y="4644571"/>
            <a:ext cx="547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906963"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endCxn id="9" idx="1"/>
          </p:cNvCxnSpPr>
          <p:nvPr/>
        </p:nvCxnSpPr>
        <p:spPr>
          <a:xfrm>
            <a:off x="1906963" y="5907484"/>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8" idx="1"/>
          </p:cNvCxnSpPr>
          <p:nvPr/>
        </p:nvCxnSpPr>
        <p:spPr>
          <a:xfrm>
            <a:off x="1906963" y="5067277"/>
            <a:ext cx="40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7" idx="2"/>
          </p:cNvCxnSpPr>
          <p:nvPr/>
        </p:nvCxnSpPr>
        <p:spPr>
          <a:xfrm>
            <a:off x="4638658" y="4537663"/>
            <a:ext cx="0" cy="10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4174926" y="4658466"/>
            <a:ext cx="463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4174926" y="4644571"/>
            <a:ext cx="0" cy="1262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a:endCxn id="11" idx="1"/>
          </p:cNvCxnSpPr>
          <p:nvPr/>
        </p:nvCxnSpPr>
        <p:spPr>
          <a:xfrm>
            <a:off x="4174926" y="590748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a:endCxn id="10" idx="1"/>
          </p:cNvCxnSpPr>
          <p:nvPr/>
        </p:nvCxnSpPr>
        <p:spPr>
          <a:xfrm>
            <a:off x="4174926" y="5075724"/>
            <a:ext cx="369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284066" y="5386563"/>
            <a:ext cx="5979886" cy="59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rgbClr val="FF0000"/>
                </a:solidFill>
                <a:effectLst>
                  <a:outerShdw blurRad="38100" dist="19050" dir="2700000" algn="tl" rotWithShape="0">
                    <a:schemeClr val="dk1">
                      <a:alpha val="40000"/>
                    </a:schemeClr>
                  </a:outerShdw>
                </a:effectLst>
              </a:rPr>
              <a:t>Les conflits entre deux divisions sont gérés au niveau hiérarchique le plus bas possible</a:t>
            </a:r>
            <a:endParaRPr lang="fr-FR"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92746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7882"/>
            <a:ext cx="10058400" cy="715384"/>
          </a:xfrm>
        </p:spPr>
        <p:txBody>
          <a:bodyPr>
            <a:normAutofit/>
          </a:bodyPr>
          <a:lstStyle/>
          <a:p>
            <a:pPr algn="ctr"/>
            <a:r>
              <a:rPr lang="fr-FR" sz="3600" dirty="0"/>
              <a:t>3. Le problème de la taille optimale des </a:t>
            </a:r>
            <a:r>
              <a:rPr lang="fr-FR" sz="3600" dirty="0" smtClean="0"/>
              <a:t>divisions</a:t>
            </a:r>
            <a:endParaRPr lang="fr-FR" sz="3600" dirty="0"/>
          </a:p>
        </p:txBody>
      </p:sp>
      <p:sp>
        <p:nvSpPr>
          <p:cNvPr id="3" name="Espace réservé du contenu 2"/>
          <p:cNvSpPr>
            <a:spLocks noGrp="1"/>
          </p:cNvSpPr>
          <p:nvPr>
            <p:ph idx="1"/>
          </p:nvPr>
        </p:nvSpPr>
        <p:spPr>
          <a:xfrm>
            <a:off x="1097280" y="2394856"/>
            <a:ext cx="10058400" cy="3396343"/>
          </a:xfrm>
        </p:spPr>
        <p:txBody>
          <a:bodyPr>
            <a:normAutofit/>
          </a:bodyPr>
          <a:lstStyle/>
          <a:p>
            <a:pPr algn="just"/>
            <a:r>
              <a:rPr lang="fr-FR" sz="2200" dirty="0" smtClean="0"/>
              <a:t>La logique de ce type de structuration interne : </a:t>
            </a:r>
            <a:r>
              <a:rPr lang="fr-FR" sz="2200" dirty="0"/>
              <a:t>réduire les problèmes de coordination (en plaçant </a:t>
            </a:r>
            <a:r>
              <a:rPr lang="fr-FR" sz="2200" dirty="0" smtClean="0"/>
              <a:t>les divisions qui </a:t>
            </a:r>
            <a:r>
              <a:rPr lang="fr-FR" sz="2200" dirty="0"/>
              <a:t>ont une forte </a:t>
            </a:r>
            <a:r>
              <a:rPr lang="fr-FR" sz="2200" dirty="0" smtClean="0"/>
              <a:t>nécessité de </a:t>
            </a:r>
            <a:r>
              <a:rPr lang="fr-FR" sz="2200" dirty="0"/>
              <a:t>se coordonner dans des groupes homogènes sous la supervision </a:t>
            </a:r>
            <a:r>
              <a:rPr lang="fr-FR" sz="2200" dirty="0" smtClean="0"/>
              <a:t>de présidents de </a:t>
            </a:r>
            <a:r>
              <a:rPr lang="fr-FR" sz="2200" dirty="0"/>
              <a:t>groupe) tout en permettant de traiter ceux qui émergent </a:t>
            </a:r>
            <a:r>
              <a:rPr lang="fr-FR" sz="2200" b="1" dirty="0"/>
              <a:t>au niveau le plus bas possible</a:t>
            </a:r>
          </a:p>
          <a:p>
            <a:pPr algn="just"/>
            <a:endParaRPr lang="fr-FR" sz="2200" dirty="0"/>
          </a:p>
          <a:p>
            <a:pPr algn="just"/>
            <a:r>
              <a:rPr lang="fr-FR" sz="2200" dirty="0" smtClean="0"/>
              <a:t>En effet, plus le niveau décisionnel requis pour résoudre un problème est élevé, </a:t>
            </a:r>
            <a:r>
              <a:rPr lang="fr-FR" sz="2200" dirty="0"/>
              <a:t>plus la transmission d’information sera </a:t>
            </a:r>
            <a:r>
              <a:rPr lang="fr-FR" sz="2200" dirty="0" smtClean="0"/>
              <a:t>coûteuse, plus le processus décisionnel sera ralenti, et plus grands seront les coûts d’influence engendrés par les cadres cherchant à défendre les intérêts de leur unité</a:t>
            </a:r>
          </a:p>
        </p:txBody>
      </p:sp>
    </p:spTree>
    <p:extLst>
      <p:ext uri="{BB962C8B-B14F-4D97-AF65-F5344CB8AC3E}">
        <p14:creationId xmlns:p14="http://schemas.microsoft.com/office/powerpoint/2010/main" val="506087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on">
  <a:themeElements>
    <a:clrScheme name="Rétrospectio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o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o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9261</TotalTime>
  <Words>11485</Words>
  <Application>Microsoft Macintosh PowerPoint</Application>
  <PresentationFormat>Grand écran</PresentationFormat>
  <Paragraphs>935</Paragraphs>
  <Slides>97</Slides>
  <Notes>88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97</vt:i4>
      </vt:variant>
    </vt:vector>
  </HeadingPairs>
  <TitlesOfParts>
    <vt:vector size="104" baseType="lpstr">
      <vt:lpstr>Calibri</vt:lpstr>
      <vt:lpstr>Calibri Light</vt:lpstr>
      <vt:lpstr>Mangal</vt:lpstr>
      <vt:lpstr>Symbol</vt:lpstr>
      <vt:lpstr>Wingdings</vt:lpstr>
      <vt:lpstr>Arial</vt:lpstr>
      <vt:lpstr>Rétrospection</vt:lpstr>
      <vt:lpstr>Centralisation / décentralisation du pouvoir de décision et analyse économique – Éléments de réflexion</vt:lpstr>
      <vt:lpstr>Objectif</vt:lpstr>
      <vt:lpstr>Bibliographie</vt:lpstr>
      <vt:lpstr>Bibliographie</vt:lpstr>
      <vt:lpstr>Plan de présentation</vt:lpstr>
      <vt:lpstr>I. Quelques notions importantes pour commencer…</vt:lpstr>
      <vt:lpstr>1. La notion de gouvernement ou gouvernance d’entreprise</vt:lpstr>
      <vt:lpstr>1. Gouvernement d’entreprise : les cadres d’analyse</vt:lpstr>
      <vt:lpstr>2. Délégation du pouvoir de décision</vt:lpstr>
      <vt:lpstr>2. Répartition du pouvoir de décision vs. répartition des tâches</vt:lpstr>
      <vt:lpstr>2. Délégation du pouvoir de décision et frontières de l’entreprise</vt:lpstr>
      <vt:lpstr>3. La notion de « coordination »</vt:lpstr>
      <vt:lpstr>3. La coordination: une conséquence de la division du travail</vt:lpstr>
      <vt:lpstr>3. La coordination: une conséquence de la division du travail (exemple)</vt:lpstr>
      <vt:lpstr>3. Exemples de problèmes de coordination courants : les problèmes de design</vt:lpstr>
      <vt:lpstr>3. Exemples de problèmes de coordination courants : les problèmes de design</vt:lpstr>
      <vt:lpstr>3. Exemples de problèmes de coordination courants : les problèmes de design</vt:lpstr>
      <vt:lpstr>3. La coordination par la supervision directe</vt:lpstr>
      <vt:lpstr>3. La coordination par l’ajustement mutuel</vt:lpstr>
      <vt:lpstr>3. La coordination par l’ajustement mutuel</vt:lpstr>
      <vt:lpstr>3. La coordination par l’ajustement mutuel</vt:lpstr>
      <vt:lpstr>4. Le concept de « rationalité limitée »</vt:lpstr>
      <vt:lpstr>4. Rationalité limitée, délégation du pouvoir de décision et taille de l’entreprise</vt:lpstr>
      <vt:lpstr>4. Rationalité limitée, délégation du pouvoir de décision et taille de l’entreprise</vt:lpstr>
      <vt:lpstr>4. Rationalité limitée, délégation du pouvoir de décision et taille de l’entreprise</vt:lpstr>
      <vt:lpstr>4. Rationalité limitée, délégation du pouvoir de décision et taille de l’entreprise</vt:lpstr>
      <vt:lpstr>4. Rationalité limitée, délégation du pouvoir de décision et taille de l’entreprise: exemple de Sears Roebuck</vt:lpstr>
      <vt:lpstr>4. Rationalité limitée, délégation du pouvoir de décision et taille de l’entreprise: exemple de Sears Roebuck</vt:lpstr>
      <vt:lpstr>Pour résumer</vt:lpstr>
      <vt:lpstr>Pour résumer</vt:lpstr>
      <vt:lpstr>II. Théorie de l’Agence et allocation du pouvoir de décision</vt:lpstr>
      <vt:lpstr>Introduction : le cadre d’analyse</vt:lpstr>
      <vt:lpstr>Introduction : le cadre d’analyse</vt:lpstr>
      <vt:lpstr>Introduction : le cadre d’analyse</vt:lpstr>
      <vt:lpstr>1. La notion de « relation d’agence »</vt:lpstr>
      <vt:lpstr>2. Pourquoi déléguer le pouvoir de décision ?</vt:lpstr>
      <vt:lpstr>3. Les asymétries d’information</vt:lpstr>
      <vt:lpstr>4. Les conflits d’intérêts</vt:lpstr>
      <vt:lpstr>4. Les conflits d’intérêts</vt:lpstr>
      <vt:lpstr>4. Les conflits d’intérêts</vt:lpstr>
      <vt:lpstr>4. Les conflits d’intérêts</vt:lpstr>
      <vt:lpstr>4. Les conflits d’intérêts</vt:lpstr>
      <vt:lpstr>4. Les conflits d’intérêts</vt:lpstr>
      <vt:lpstr>5. L’opportunisme</vt:lpstr>
      <vt:lpstr>5. L’opportunisme : la sélection adverse</vt:lpstr>
      <vt:lpstr>5. L’opportunisme : l’aléa moral</vt:lpstr>
      <vt:lpstr>5. L’opportunisme : l’aléa moral</vt:lpstr>
      <vt:lpstr>6. Schéma récapitulatif</vt:lpstr>
      <vt:lpstr>7. Faits stylisés : le cas Vivendi</vt:lpstr>
      <vt:lpstr>7. Faits stylisés : le cas Vivendi</vt:lpstr>
      <vt:lpstr>7. Faits stylisés : le cas Vivendi</vt:lpstr>
      <vt:lpstr>7. Faits stylisés : le cas Vivendi</vt:lpstr>
      <vt:lpstr>7. Faits stylisés : le cas Vivendi</vt:lpstr>
      <vt:lpstr>8. Les coûts d’agence</vt:lpstr>
      <vt:lpstr>8. Les coûts d’agence : dépenses de surveillance</vt:lpstr>
      <vt:lpstr>8. Les coûts d’agence : coûts liés aux incitations</vt:lpstr>
      <vt:lpstr>8. Les coûts d’agence : coûts liés aux incitations</vt:lpstr>
      <vt:lpstr>8. Les coûts d’agence : coûts d’obligation</vt:lpstr>
      <vt:lpstr>8. Les coûts d’agence : la perte résiduelle</vt:lpstr>
      <vt:lpstr>9. Conclusion : les questions soulevées par la théorie de l’Agence</vt:lpstr>
      <vt:lpstr>III. Structuration interne des entreprises et allocation des droits de décision : l’exemple de la firme multidivisionnelle</vt:lpstr>
      <vt:lpstr>Objectif</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vt:lpstr>
      <vt:lpstr>1. Repères historiques : de la « forme U » à la « forme M » : L’exemple de Du Pont</vt:lpstr>
      <vt:lpstr>1. Repères historiques : de la « forme U » à la « forme M » : L’exemple de Du Pont</vt:lpstr>
      <vt:lpstr>2. Caractéristiques de la firme multidivisionnelle</vt:lpstr>
      <vt:lpstr>2. Caractéristiques de la firme multidivisionnelle</vt:lpstr>
      <vt:lpstr>2. Caractéristiques de la firme multidivisionnelle : la coordination de l’activité des divisions </vt:lpstr>
      <vt:lpstr>2. Caractéristiques de la firme multidivisionnelle : la coordination de l’activité des divisions </vt:lpstr>
      <vt:lpstr>2. Caractéristiques de la firme multidivisionnelle : les relations d’agence</vt:lpstr>
      <vt:lpstr>2. Caractéristiques de la firme multidivisionnelle : les relations d’agence</vt:lpstr>
      <vt:lpstr>2. Caractéristiques de la firme multidivisionnelle : les relations d’agence</vt:lpstr>
      <vt:lpstr>3. Le problème de la taille optimale des divisions</vt:lpstr>
      <vt:lpstr>3. Le problème de la taille optimale des divisions : le cas Hewlett Packard</vt:lpstr>
      <vt:lpstr>3. Le problème de la taille optimale des divisions : le cas Hewlett Packard</vt:lpstr>
      <vt:lpstr>3. Le problème de la taille optimale des divisions</vt:lpstr>
      <vt:lpstr>3. Le problème de la taille optimale des divisions</vt:lpstr>
      <vt:lpstr>3. Le problème de la taille optimale des divisions</vt:lpstr>
      <vt:lpstr>3. Le problème de la taille optimale des divisions</vt:lpstr>
      <vt:lpstr>3. Le problème de la taille optimale des divisions</vt:lpstr>
      <vt:lpstr>3. Le problème de la taille optimale des divisions</vt:lpstr>
      <vt:lpstr>3. Le problème de la taille optimale des divisions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670</cp:revision>
  <dcterms:created xsi:type="dcterms:W3CDTF">2020-01-26T07:56:01Z</dcterms:created>
  <dcterms:modified xsi:type="dcterms:W3CDTF">2020-10-07T20:55:52Z</dcterms:modified>
</cp:coreProperties>
</file>