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60" r:id="rId4"/>
    <p:sldId id="262" r:id="rId5"/>
    <p:sldId id="277" r:id="rId6"/>
    <p:sldId id="265" r:id="rId7"/>
    <p:sldId id="266" r:id="rId8"/>
    <p:sldId id="267" r:id="rId9"/>
    <p:sldId id="269" r:id="rId10"/>
    <p:sldId id="270" r:id="rId11"/>
    <p:sldId id="271" r:id="rId12"/>
    <p:sldId id="272" r:id="rId13"/>
    <p:sldId id="279" r:id="rId14"/>
    <p:sldId id="280" r:id="rId15"/>
    <p:sldId id="281" r:id="rId16"/>
    <p:sldId id="282" r:id="rId17"/>
    <p:sldId id="278" r:id="rId18"/>
    <p:sldId id="273" r:id="rId19"/>
    <p:sldId id="283" r:id="rId20"/>
    <p:sldId id="285" r:id="rId21"/>
    <p:sldId id="286" r:id="rId22"/>
    <p:sldId id="287" r:id="rId23"/>
    <p:sldId id="288" r:id="rId24"/>
    <p:sldId id="289" r:id="rId25"/>
    <p:sldId id="290" r:id="rId26"/>
    <p:sldId id="291" r:id="rId27"/>
    <p:sldId id="284" r:id="rId28"/>
    <p:sldId id="275" r:id="rId29"/>
    <p:sldId id="293" r:id="rId30"/>
    <p:sldId id="276" r:id="rId31"/>
    <p:sldId id="295" r:id="rId32"/>
    <p:sldId id="296" r:id="rId33"/>
    <p:sldId id="294"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0BA0B-1AB5-47C5-892E-F706C0E76B83}" type="datetimeFigureOut">
              <a:rPr lang="fr-FR" smtClean="0"/>
              <a:t>05/03/2019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7BE9E-A231-4137-8F54-967E44AFF558}" type="slidenum">
              <a:rPr lang="fr-FR" smtClean="0"/>
              <a:t>‹N°›</a:t>
            </a:fld>
            <a:endParaRPr lang="fr-FR"/>
          </a:p>
        </p:txBody>
      </p:sp>
    </p:spTree>
    <p:extLst>
      <p:ext uri="{BB962C8B-B14F-4D97-AF65-F5344CB8AC3E}">
        <p14:creationId xmlns:p14="http://schemas.microsoft.com/office/powerpoint/2010/main" val="329353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EE552F1-2DD3-4281-BD40-4A206DA97A7E}"/>
              </a:ext>
            </a:extLst>
          </p:cNvPr>
          <p:cNvSpPr txBox="1">
            <a:spLocks noGrp="1"/>
          </p:cNvSpPr>
          <p:nvPr>
            <p:ph type="sldNum" sz="quarter" idx="5"/>
          </p:nvPr>
        </p:nvSpPr>
        <p:spPr>
          <a:ln/>
        </p:spPr>
        <p:txBody>
          <a:bodyPr lIns="0" tIns="0" rIns="0" bIns="0" anchor="b" anchorCtr="0">
            <a:noAutofit/>
          </a:bodyPr>
          <a:lstStyle/>
          <a:p>
            <a:pPr lvl="0"/>
            <a:fld id="{306CEBAD-5B75-42E2-961C-C115BA19DDB3}" type="slidenum">
              <a:t>1</a:t>
            </a:fld>
            <a:endParaRPr lang="fr-FR"/>
          </a:p>
        </p:txBody>
      </p:sp>
      <p:sp>
        <p:nvSpPr>
          <p:cNvPr id="2" name="Espace réservé de l'image des diapositives 1">
            <a:extLst>
              <a:ext uri="{FF2B5EF4-FFF2-40B4-BE49-F238E27FC236}">
                <a16:creationId xmlns:a16="http://schemas.microsoft.com/office/drawing/2014/main" id="{E75A5EDF-1E5F-4F18-A9CA-D314B6A1629D}"/>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2E26A104-B99D-468D-9399-BC5B1CFC298A}"/>
              </a:ext>
            </a:extLst>
          </p:cNvPr>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5744F78-52A2-40E5-9149-5F418E8EA993}"/>
              </a:ext>
            </a:extLst>
          </p:cNvPr>
          <p:cNvSpPr txBox="1">
            <a:spLocks noGrp="1"/>
          </p:cNvSpPr>
          <p:nvPr>
            <p:ph type="sldNum" sz="quarter" idx="5"/>
          </p:nvPr>
        </p:nvSpPr>
        <p:spPr>
          <a:ln/>
        </p:spPr>
        <p:txBody>
          <a:bodyPr lIns="0" tIns="0" rIns="0" bIns="0" anchor="b" anchorCtr="0">
            <a:noAutofit/>
          </a:bodyPr>
          <a:lstStyle/>
          <a:p>
            <a:pPr lvl="0"/>
            <a:fld id="{2B32DC16-4DF4-4465-8156-F72615A47ACA}" type="slidenum">
              <a:t>3</a:t>
            </a:fld>
            <a:endParaRPr lang="fr-FR"/>
          </a:p>
        </p:txBody>
      </p:sp>
      <p:sp>
        <p:nvSpPr>
          <p:cNvPr id="2" name="Espace réservé de l'image des diapositives 1">
            <a:extLst>
              <a:ext uri="{FF2B5EF4-FFF2-40B4-BE49-F238E27FC236}">
                <a16:creationId xmlns:a16="http://schemas.microsoft.com/office/drawing/2014/main" id="{E5EB5B13-4C2B-417B-B992-918E18F6CFE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CB9A2F9-1208-45CF-9C78-1CCC58807EB4}"/>
              </a:ext>
            </a:extLst>
          </p:cNvPr>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389117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5744F78-52A2-40E5-9149-5F418E8EA993}"/>
              </a:ext>
            </a:extLst>
          </p:cNvPr>
          <p:cNvSpPr txBox="1">
            <a:spLocks noGrp="1"/>
          </p:cNvSpPr>
          <p:nvPr>
            <p:ph type="sldNum" sz="quarter" idx="5"/>
          </p:nvPr>
        </p:nvSpPr>
        <p:spPr>
          <a:ln/>
        </p:spPr>
        <p:txBody>
          <a:bodyPr lIns="0" tIns="0" rIns="0" bIns="0" anchor="b" anchorCtr="0">
            <a:noAutofit/>
          </a:bodyPr>
          <a:lstStyle/>
          <a:p>
            <a:pPr lvl="0"/>
            <a:fld id="{2B32DC16-4DF4-4465-8156-F72615A47ACA}" type="slidenum">
              <a:t>9</a:t>
            </a:fld>
            <a:endParaRPr lang="fr-FR"/>
          </a:p>
        </p:txBody>
      </p:sp>
      <p:sp>
        <p:nvSpPr>
          <p:cNvPr id="2" name="Espace réservé de l'image des diapositives 1">
            <a:extLst>
              <a:ext uri="{FF2B5EF4-FFF2-40B4-BE49-F238E27FC236}">
                <a16:creationId xmlns:a16="http://schemas.microsoft.com/office/drawing/2014/main" id="{E5EB5B13-4C2B-417B-B992-918E18F6CFE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id="{CCB9A2F9-1208-45CF-9C78-1CCC58807EB4}"/>
              </a:ext>
            </a:extLst>
          </p:cNvPr>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116922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91C1F-38FB-4C3D-A231-26D049BD7A5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CF45652-175F-456B-B9FE-AEEF404392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0452CCC-DEA4-4CB3-8D75-C104E5809378}"/>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5" name="Espace réservé du pied de page 4">
            <a:extLst>
              <a:ext uri="{FF2B5EF4-FFF2-40B4-BE49-F238E27FC236}">
                <a16:creationId xmlns:a16="http://schemas.microsoft.com/office/drawing/2014/main" id="{301A9942-1C1B-4EFA-AF5C-432A83A28F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289882C-02BF-4133-8357-CD1540E33DA5}"/>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2980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164E8-6372-4B11-BE59-2C6B9696968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EC5C069-190D-49FA-BD33-AD1E13B06C59}"/>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659AE4-6EAB-4F85-9E6B-4ED9C4B3B031}"/>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5" name="Espace réservé du pied de page 4">
            <a:extLst>
              <a:ext uri="{FF2B5EF4-FFF2-40B4-BE49-F238E27FC236}">
                <a16:creationId xmlns:a16="http://schemas.microsoft.com/office/drawing/2014/main" id="{A783608C-D28A-4534-82E5-05659BB5C0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D355BA-156D-49C1-890A-779405D29217}"/>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374438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42DEC90-A684-4359-9001-3046F68F39D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FBAE6FD-7D12-4C88-8A39-EEA99A81C2CD}"/>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2B8A34-5211-47F0-A09F-D3CB880C00EE}"/>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5" name="Espace réservé du pied de page 4">
            <a:extLst>
              <a:ext uri="{FF2B5EF4-FFF2-40B4-BE49-F238E27FC236}">
                <a16:creationId xmlns:a16="http://schemas.microsoft.com/office/drawing/2014/main" id="{595B3080-00F8-414C-86E5-2E19C8BEE7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11D161-6A97-4272-815C-D068D04B8A17}"/>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303124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FA878D-8D9E-4347-AA1F-A3ED2398829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87898E0-C19B-4462-A1AC-464055D573EE}"/>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5E8BDB-12C6-42D7-9C4A-8FE7946314FB}"/>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5" name="Espace réservé du pied de page 4">
            <a:extLst>
              <a:ext uri="{FF2B5EF4-FFF2-40B4-BE49-F238E27FC236}">
                <a16:creationId xmlns:a16="http://schemas.microsoft.com/office/drawing/2014/main" id="{372053F0-8DD8-4DEA-8757-26A6833B92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D51049-F764-49C0-8F29-C7669AD67AC9}"/>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301280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140D1-B437-485C-8875-DA48021ADB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1F21AE6-C03E-4AA9-B458-2FCA7D751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48098AA7-33C4-4609-8F18-9968DEC32FDB}"/>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5" name="Espace réservé du pied de page 4">
            <a:extLst>
              <a:ext uri="{FF2B5EF4-FFF2-40B4-BE49-F238E27FC236}">
                <a16:creationId xmlns:a16="http://schemas.microsoft.com/office/drawing/2014/main" id="{A86DB451-71F1-4049-BEE9-1A7647567B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D2D464-8ED8-4B7F-8659-0C073CC48E4F}"/>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180400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174F10-A45C-4FFA-8A73-8AC249CBD7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29C250-C088-422C-93C9-F764A008321C}"/>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4B2CF93-3EBA-4441-BE81-E6C624762D9F}"/>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4C04F0D-8533-4FB6-8BF5-9F3AAC40FAEC}"/>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6" name="Espace réservé du pied de page 5">
            <a:extLst>
              <a:ext uri="{FF2B5EF4-FFF2-40B4-BE49-F238E27FC236}">
                <a16:creationId xmlns:a16="http://schemas.microsoft.com/office/drawing/2014/main" id="{EED003EE-766A-4ADE-9ACE-7AB2D86BCD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68F68C-0D63-4C49-A24C-198775EF3247}"/>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90254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C6E49-DAB4-49D5-BA39-F4B89574BEF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C954676-2948-4789-ADA6-5CCA22D68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7227485A-0B5F-4B8F-AC88-16B01FE3E4F9}"/>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7C7A321-0DDA-4EEE-A162-29A6A8D370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FE9754F-40A2-4A25-A93C-5F018D53DBD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1774377-024E-4F52-9231-734BD43FB3DF}"/>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8" name="Espace réservé du pied de page 7">
            <a:extLst>
              <a:ext uri="{FF2B5EF4-FFF2-40B4-BE49-F238E27FC236}">
                <a16:creationId xmlns:a16="http://schemas.microsoft.com/office/drawing/2014/main" id="{0A1D8C1F-9453-4186-A10D-F0384B009E3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09EF443-8280-451D-AE99-63655CF01948}"/>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405707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C83040-DA48-40C0-A2FA-82853F7AB04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29700C9-0308-490C-BAD5-85A509A13BF4}"/>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4" name="Espace réservé du pied de page 3">
            <a:extLst>
              <a:ext uri="{FF2B5EF4-FFF2-40B4-BE49-F238E27FC236}">
                <a16:creationId xmlns:a16="http://schemas.microsoft.com/office/drawing/2014/main" id="{6B7CB967-51DF-4C19-8289-8D16388C191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CDE86C-2B0A-4D33-A736-0F9B2101972A}"/>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419878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A0006FB-EA37-4808-9148-AC1DFC8AABBF}"/>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3" name="Espace réservé du pied de page 2">
            <a:extLst>
              <a:ext uri="{FF2B5EF4-FFF2-40B4-BE49-F238E27FC236}">
                <a16:creationId xmlns:a16="http://schemas.microsoft.com/office/drawing/2014/main" id="{CFD137E9-0B04-4174-BEBF-C0EDE70D89E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01CFEA-69BB-4C88-9C50-818AD17B6350}"/>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86764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012C1-6BDF-41EF-A5E3-015F133159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4A4273-76B2-4239-9F1C-BBB42EA2E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84BFA5-339E-4BBD-9F77-1645E2544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7F03591-B362-4649-A3CF-D1495412EA46}"/>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6" name="Espace réservé du pied de page 5">
            <a:extLst>
              <a:ext uri="{FF2B5EF4-FFF2-40B4-BE49-F238E27FC236}">
                <a16:creationId xmlns:a16="http://schemas.microsoft.com/office/drawing/2014/main" id="{F56FF2BA-4CF5-4A65-A2C3-90F4FCAD85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1B8A44-2EF6-48E9-97A2-7846F0528680}"/>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138261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5ECDC-9EBE-4AB4-9768-7023C66839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3C1221D-353D-4843-A876-2541C41EED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7CA28F8-D297-481B-BDBE-D392F71FE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2F1C360-2BB0-4FC9-B020-A32A13BD8CC2}"/>
              </a:ext>
            </a:extLst>
          </p:cNvPr>
          <p:cNvSpPr>
            <a:spLocks noGrp="1"/>
          </p:cNvSpPr>
          <p:nvPr>
            <p:ph type="dt" sz="half" idx="10"/>
          </p:nvPr>
        </p:nvSpPr>
        <p:spPr/>
        <p:txBody>
          <a:bodyPr/>
          <a:lstStyle/>
          <a:p>
            <a:fld id="{2358AA55-C2B9-4956-8F87-2C686E40387E}" type="datetimeFigureOut">
              <a:rPr lang="fr-FR" smtClean="0"/>
              <a:t>05/03/2019</a:t>
            </a:fld>
            <a:endParaRPr lang="fr-FR"/>
          </a:p>
        </p:txBody>
      </p:sp>
      <p:sp>
        <p:nvSpPr>
          <p:cNvPr id="6" name="Espace réservé du pied de page 5">
            <a:extLst>
              <a:ext uri="{FF2B5EF4-FFF2-40B4-BE49-F238E27FC236}">
                <a16:creationId xmlns:a16="http://schemas.microsoft.com/office/drawing/2014/main" id="{7D2E25B1-7BA1-412D-ACA1-C895B950521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8DABFF-7D05-49A3-ABF8-EF4F8C6B3A1D}"/>
              </a:ext>
            </a:extLst>
          </p:cNvPr>
          <p:cNvSpPr>
            <a:spLocks noGrp="1"/>
          </p:cNvSpPr>
          <p:nvPr>
            <p:ph type="sldNum" sz="quarter" idx="12"/>
          </p:nvPr>
        </p:nvSpPr>
        <p:spPr/>
        <p:txBody>
          <a:bodyPr/>
          <a:lstStyle/>
          <a:p>
            <a:fld id="{19F4B27D-684A-4EB5-AE46-A39D7E57C57C}" type="slidenum">
              <a:rPr lang="fr-FR" smtClean="0"/>
              <a:t>‹N°›</a:t>
            </a:fld>
            <a:endParaRPr lang="fr-FR"/>
          </a:p>
        </p:txBody>
      </p:sp>
    </p:spTree>
    <p:extLst>
      <p:ext uri="{BB962C8B-B14F-4D97-AF65-F5344CB8AC3E}">
        <p14:creationId xmlns:p14="http://schemas.microsoft.com/office/powerpoint/2010/main" val="108018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AAD788-D50A-489E-BF7A-890F5CF80B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0DA422-1EB6-412E-B6F0-3C0DA0FB3B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6339F7-503A-45D8-97A5-163763CB3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8AA55-C2B9-4956-8F87-2C686E40387E}" type="datetimeFigureOut">
              <a:rPr lang="fr-FR" smtClean="0"/>
              <a:t>05/03/2019</a:t>
            </a:fld>
            <a:endParaRPr lang="fr-FR"/>
          </a:p>
        </p:txBody>
      </p:sp>
      <p:sp>
        <p:nvSpPr>
          <p:cNvPr id="5" name="Espace réservé du pied de page 4">
            <a:extLst>
              <a:ext uri="{FF2B5EF4-FFF2-40B4-BE49-F238E27FC236}">
                <a16:creationId xmlns:a16="http://schemas.microsoft.com/office/drawing/2014/main" id="{080A45E7-2CF0-4713-B3BD-A37141467F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2AAB986-3DB3-4319-AC6E-4471A4550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4B27D-684A-4EB5-AE46-A39D7E57C57C}" type="slidenum">
              <a:rPr lang="fr-FR" smtClean="0"/>
              <a:t>‹N°›</a:t>
            </a:fld>
            <a:endParaRPr lang="fr-FR"/>
          </a:p>
        </p:txBody>
      </p:sp>
    </p:spTree>
    <p:extLst>
      <p:ext uri="{BB962C8B-B14F-4D97-AF65-F5344CB8AC3E}">
        <p14:creationId xmlns:p14="http://schemas.microsoft.com/office/powerpoint/2010/main" val="1864854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letemps.ch/sciences/sexe-math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dailymotion.com/video/xn66mb"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B846335-DEF9-4EF7-9223-62ADDE60DC51}"/>
              </a:ext>
            </a:extLst>
          </p:cNvPr>
          <p:cNvSpPr txBox="1"/>
          <p:nvPr/>
        </p:nvSpPr>
        <p:spPr>
          <a:xfrm>
            <a:off x="1854634" y="1277319"/>
            <a:ext cx="8482731" cy="1953308"/>
          </a:xfrm>
          <a:prstGeom prst="rect">
            <a:avLst/>
          </a:prstGeom>
          <a:noFill/>
          <a:ln>
            <a:noFill/>
          </a:ln>
        </p:spPr>
        <p:txBody>
          <a:bodyPr wrap="none" lIns="81646" tIns="40823" rIns="81646" bIns="40823" anchorCtr="0" compatLnSpc="0"/>
          <a:lstStyle/>
          <a:p>
            <a:pPr algn="ctr" hangingPunct="0"/>
            <a:r>
              <a:rPr lang="fr-FR" sz="5443" b="1" dirty="0">
                <a:solidFill>
                  <a:srgbClr val="7030A0"/>
                </a:solidFill>
                <a:latin typeface="Calibri Light" pitchFamily="18"/>
                <a:ea typeface="Microsoft YaHei" pitchFamily="2"/>
                <a:cs typeface="Lucida Sans" pitchFamily="2"/>
              </a:rPr>
              <a:t>LA SOCIALISATION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DA602F-CE69-40AB-A6CF-D41E851B5EAC}"/>
              </a:ext>
            </a:extLst>
          </p:cNvPr>
          <p:cNvSpPr/>
          <p:nvPr/>
        </p:nvSpPr>
        <p:spPr>
          <a:xfrm>
            <a:off x="889233" y="430902"/>
            <a:ext cx="10519795" cy="4932761"/>
          </a:xfrm>
          <a:prstGeom prst="rect">
            <a:avLst/>
          </a:prstGeom>
        </p:spPr>
        <p:txBody>
          <a:bodyPr wrap="square">
            <a:spAutoFit/>
          </a:bodyPr>
          <a:lstStyle/>
          <a:p>
            <a:pPr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Il est donc possible de prendre appui sur la définition de la socialisation de </a:t>
            </a:r>
            <a:r>
              <a:rPr lang="fr-FR" sz="2400" u="sng" dirty="0">
                <a:latin typeface="Times New Roman" panose="02020603050405020304" pitchFamily="18" charset="0"/>
                <a:ea typeface="Calibri" panose="020F0502020204030204" pitchFamily="34" charset="0"/>
                <a:cs typeface="Arial" panose="020B0604020202020204" pitchFamily="34" charset="0"/>
              </a:rPr>
              <a:t>Muriel DARMON</a:t>
            </a:r>
            <a:r>
              <a:rPr lang="fr-FR" sz="2400" dirty="0">
                <a:latin typeface="Times New Roman" panose="02020603050405020304" pitchFamily="18" charset="0"/>
                <a:ea typeface="Calibri" panose="020F0502020204030204" pitchFamily="34" charset="0"/>
                <a:cs typeface="Arial" panose="020B0604020202020204" pitchFamily="34" charset="0"/>
              </a:rPr>
              <a:t> : </a:t>
            </a:r>
          </a:p>
          <a:p>
            <a:pPr algn="just">
              <a:lnSpc>
                <a:spcPct val="107000"/>
              </a:lnSpc>
              <a:spcAft>
                <a:spcPts val="800"/>
              </a:spcAft>
            </a:pPr>
            <a:r>
              <a:rPr lang="fr-FR" sz="2400" b="1" i="1" dirty="0">
                <a:latin typeface="Times New Roman" panose="02020603050405020304" pitchFamily="18" charset="0"/>
                <a:ea typeface="Calibri" panose="020F0502020204030204" pitchFamily="34" charset="0"/>
                <a:cs typeface="Arial" panose="020B0604020202020204" pitchFamily="34" charset="0"/>
              </a:rPr>
              <a:t>« la façon dont la société forme et transforme les individus »</a:t>
            </a:r>
          </a:p>
          <a:p>
            <a:pPr algn="just">
              <a:lnSpc>
                <a:spcPct val="107000"/>
              </a:lnSpc>
              <a:spcAft>
                <a:spcPts val="800"/>
              </a:spcAft>
            </a:pPr>
            <a:endParaRPr lang="fr-FR" sz="24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 Mettre à jour les </a:t>
            </a:r>
            <a:r>
              <a:rPr lang="fr-FR" sz="2400" b="1" dirty="0">
                <a:latin typeface="Times New Roman" panose="02020603050405020304" pitchFamily="18" charset="0"/>
                <a:ea typeface="Calibri" panose="020F0502020204030204" pitchFamily="34" charset="0"/>
                <a:cs typeface="Arial" panose="020B0604020202020204" pitchFamily="34" charset="0"/>
              </a:rPr>
              <a:t>processus/modalités</a:t>
            </a:r>
            <a:r>
              <a:rPr lang="fr-FR" sz="2400" dirty="0">
                <a:latin typeface="Times New Roman" panose="02020603050405020304" pitchFamily="18" charset="0"/>
                <a:ea typeface="Calibri" panose="020F0502020204030204" pitchFamily="34" charset="0"/>
                <a:cs typeface="Arial" panose="020B0604020202020204" pitchFamily="34" charset="0"/>
              </a:rPr>
              <a:t> par lesquels les individus sont « fabriqués ». Pour cela, il est nécessaire d’identifier les agents ou les cadres de la socialisation (univers, instances, institutions) qui socialisent et les temps où cette socialisation a lieu. </a:t>
            </a:r>
          </a:p>
          <a:p>
            <a:pPr algn="just">
              <a:lnSpc>
                <a:spcPct val="107000"/>
              </a:lnSpc>
              <a:spcAft>
                <a:spcPts val="800"/>
              </a:spcAft>
            </a:pPr>
            <a:endParaRPr lang="fr-FR"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07000"/>
              </a:lnSpc>
              <a:spcAft>
                <a:spcPts val="800"/>
              </a:spcAft>
            </a:pPr>
            <a:r>
              <a:rPr lang="fr-FR" sz="2400" dirty="0">
                <a:latin typeface="Times New Roman" panose="02020603050405020304" pitchFamily="18" charset="0"/>
                <a:ea typeface="Calibri" panose="020F0502020204030204" pitchFamily="34" charset="0"/>
                <a:cs typeface="Arial" panose="020B0604020202020204" pitchFamily="34" charset="0"/>
              </a:rPr>
              <a:t>→ Appréhender les effets de cette socialisation (c’est-à-dire les dispositions à croire, sentir, juger et agir </a:t>
            </a:r>
            <a:r>
              <a:rPr lang="fr-FR" sz="2400" b="1" dirty="0">
                <a:latin typeface="Times New Roman" panose="02020603050405020304" pitchFamily="18" charset="0"/>
                <a:ea typeface="Calibri" panose="020F0502020204030204" pitchFamily="34" charset="0"/>
                <a:cs typeface="Arial" panose="020B0604020202020204" pitchFamily="34" charset="0"/>
              </a:rPr>
              <a:t>plus ou moins durables</a:t>
            </a:r>
            <a:r>
              <a:rPr lang="fr-FR" sz="2400" dirty="0">
                <a:latin typeface="Times New Roman" panose="02020603050405020304" pitchFamily="18"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767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047E34-FCC8-44BB-BD03-102C10EF6674}"/>
              </a:ext>
            </a:extLst>
          </p:cNvPr>
          <p:cNvSpPr/>
          <p:nvPr/>
        </p:nvSpPr>
        <p:spPr>
          <a:xfrm>
            <a:off x="682303" y="353804"/>
            <a:ext cx="8830811" cy="341632"/>
          </a:xfrm>
          <a:prstGeom prst="rect">
            <a:avLst/>
          </a:prstGeom>
        </p:spPr>
        <p:txBody>
          <a:bodyPr wrap="square">
            <a:spAutoFit/>
          </a:bodyPr>
          <a:lstStyle/>
          <a:p>
            <a:pPr>
              <a:lnSpc>
                <a:spcPct val="90000"/>
              </a:lnSpc>
              <a:spcBef>
                <a:spcPts val="908"/>
              </a:spcBef>
            </a:pPr>
            <a:r>
              <a:rPr lang="fr-FR" u="sng" dirty="0">
                <a:solidFill>
                  <a:srgbClr val="000000"/>
                </a:solidFill>
                <a:effectLst>
                  <a:outerShdw blurRad="38100" dist="38100" dir="2700000" algn="tl">
                    <a:srgbClr val="000000">
                      <a:alpha val="43137"/>
                    </a:srgbClr>
                  </a:outerShdw>
                </a:effectLst>
                <a:latin typeface="Calibri" pitchFamily="18"/>
                <a:ea typeface="Microsoft YaHei" pitchFamily="2"/>
                <a:cs typeface="Lucida Sans" pitchFamily="2"/>
              </a:rPr>
              <a:t>Problématiques possibles sous-jacentes aux différents items:</a:t>
            </a:r>
            <a:endParaRPr lang="fr-FR" dirty="0">
              <a:solidFill>
                <a:srgbClr val="000000"/>
              </a:solidFill>
              <a:latin typeface="Calibri" pitchFamily="18"/>
              <a:ea typeface="Microsoft YaHei" pitchFamily="2"/>
              <a:cs typeface="Lucida Sans" pitchFamily="2"/>
            </a:endParaRPr>
          </a:p>
        </p:txBody>
      </p:sp>
      <p:graphicFrame>
        <p:nvGraphicFramePr>
          <p:cNvPr id="4" name="Tableau 3">
            <a:extLst>
              <a:ext uri="{FF2B5EF4-FFF2-40B4-BE49-F238E27FC236}">
                <a16:creationId xmlns:a16="http://schemas.microsoft.com/office/drawing/2014/main" id="{48E61895-5F3C-4267-A499-B52355BC454A}"/>
              </a:ext>
            </a:extLst>
          </p:cNvPr>
          <p:cNvGraphicFramePr>
            <a:graphicFrameLocks noGrp="1"/>
          </p:cNvGraphicFramePr>
          <p:nvPr>
            <p:extLst>
              <p:ext uri="{D42A27DB-BD31-4B8C-83A1-F6EECF244321}">
                <p14:modId xmlns:p14="http://schemas.microsoft.com/office/powerpoint/2010/main" val="406259399"/>
              </p:ext>
            </p:extLst>
          </p:nvPr>
        </p:nvGraphicFramePr>
        <p:xfrm>
          <a:off x="682303" y="802814"/>
          <a:ext cx="7455018" cy="5589597"/>
        </p:xfrm>
        <a:graphic>
          <a:graphicData uri="http://schemas.openxmlformats.org/drawingml/2006/table">
            <a:tbl>
              <a:tblPr>
                <a:tableStyleId>{5C22544A-7EE6-4342-B048-85BDC9FD1C3A}</a:tableStyleId>
              </a:tblPr>
              <a:tblGrid>
                <a:gridCol w="2882179">
                  <a:extLst>
                    <a:ext uri="{9D8B030D-6E8A-4147-A177-3AD203B41FA5}">
                      <a16:colId xmlns:a16="http://schemas.microsoft.com/office/drawing/2014/main" val="4124452361"/>
                    </a:ext>
                  </a:extLst>
                </a:gridCol>
                <a:gridCol w="4572839">
                  <a:extLst>
                    <a:ext uri="{9D8B030D-6E8A-4147-A177-3AD203B41FA5}">
                      <a16:colId xmlns:a16="http://schemas.microsoft.com/office/drawing/2014/main" val="1778453559"/>
                    </a:ext>
                  </a:extLst>
                </a:gridCol>
              </a:tblGrid>
              <a:tr h="229101">
                <a:tc gridSpan="2">
                  <a:txBody>
                    <a:bodyPr/>
                    <a:lstStyle/>
                    <a:p>
                      <a:pPr>
                        <a:lnSpc>
                          <a:spcPct val="107000"/>
                        </a:lnSpc>
                        <a:spcAft>
                          <a:spcPts val="0"/>
                        </a:spcAft>
                      </a:pPr>
                      <a:r>
                        <a:rPr lang="fr-FR" sz="1400" b="1" dirty="0">
                          <a:effectLst/>
                        </a:rPr>
                        <a:t>Sociologie et science politique </a:t>
                      </a:r>
                      <a:endPar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fr-FR"/>
                    </a:p>
                  </a:txBody>
                  <a:tcPr/>
                </a:tc>
                <a:extLst>
                  <a:ext uri="{0D108BD9-81ED-4DB2-BD59-A6C34878D82A}">
                    <a16:rowId xmlns:a16="http://schemas.microsoft.com/office/drawing/2014/main" val="3902744787"/>
                  </a:ext>
                </a:extLst>
              </a:tr>
              <a:tr h="5360496">
                <a:tc>
                  <a:txBody>
                    <a:bodyPr/>
                    <a:lstStyle/>
                    <a:p>
                      <a:pPr>
                        <a:lnSpc>
                          <a:spcPct val="107000"/>
                        </a:lnSpc>
                        <a:spcAft>
                          <a:spcPts val="0"/>
                        </a:spcAft>
                      </a:pPr>
                      <a:r>
                        <a:rPr lang="fr-FR" sz="1400" b="1" dirty="0">
                          <a:effectLst/>
                        </a:rPr>
                        <a:t>Comment la socialisation contribue-t-elle à expliquer les différences de comportement des individus ? </a:t>
                      </a:r>
                      <a:endPar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fr-FR" sz="1400" b="1" dirty="0">
                          <a:effectLst/>
                        </a:rPr>
                        <a:t> </a:t>
                      </a:r>
                    </a:p>
                    <a:p>
                      <a:pPr>
                        <a:lnSpc>
                          <a:spcPct val="107000"/>
                        </a:lnSpc>
                        <a:spcAft>
                          <a:spcPts val="0"/>
                        </a:spcAft>
                      </a:pPr>
                      <a:r>
                        <a:rPr lang="fr-FR" sz="1400" b="1" dirty="0">
                          <a:effectLst/>
                        </a:rPr>
                        <a:t>- Comprendre comment les individus expérimentent et intériorisent des façons d’agir, de penser et d’anticiper l’avenir qui sont socialement situées et qui sont à l’origine de différences de comportements, de préférences et d’aspirations. </a:t>
                      </a:r>
                    </a:p>
                    <a:p>
                      <a:pPr>
                        <a:lnSpc>
                          <a:spcPct val="107000"/>
                        </a:lnSpc>
                        <a:spcAft>
                          <a:spcPts val="0"/>
                        </a:spcAft>
                      </a:pPr>
                      <a:r>
                        <a:rPr lang="fr-FR" sz="1400" b="1" dirty="0">
                          <a:effectLst/>
                        </a:rPr>
                        <a:t> </a:t>
                      </a:r>
                    </a:p>
                    <a:p>
                      <a:pPr>
                        <a:lnSpc>
                          <a:spcPct val="107000"/>
                        </a:lnSpc>
                        <a:spcAft>
                          <a:spcPts val="0"/>
                        </a:spcAft>
                      </a:pPr>
                      <a:r>
                        <a:rPr lang="fr-FR" sz="1400" b="1" dirty="0">
                          <a:effectLst/>
                        </a:rPr>
                        <a:t> </a:t>
                      </a:r>
                    </a:p>
                    <a:p>
                      <a:pPr>
                        <a:lnSpc>
                          <a:spcPct val="107000"/>
                        </a:lnSpc>
                        <a:spcAft>
                          <a:spcPts val="0"/>
                        </a:spcAft>
                      </a:pPr>
                      <a:r>
                        <a:rPr lang="fr-FR" sz="1400" b="1" dirty="0">
                          <a:effectLst/>
                        </a:rPr>
                        <a:t>- Comprendre comment la diversité des configurations familiales modifie les conditions de la socialisation des enfants et des adolescents. </a:t>
                      </a:r>
                    </a:p>
                    <a:p>
                      <a:pPr>
                        <a:lnSpc>
                          <a:spcPct val="107000"/>
                        </a:lnSpc>
                        <a:spcAft>
                          <a:spcPts val="0"/>
                        </a:spcAft>
                      </a:pPr>
                      <a:r>
                        <a:rPr lang="fr-FR" sz="1400" b="1" dirty="0">
                          <a:effectLst/>
                        </a:rPr>
                        <a:t> </a:t>
                      </a:r>
                    </a:p>
                    <a:p>
                      <a:pPr>
                        <a:lnSpc>
                          <a:spcPct val="107000"/>
                        </a:lnSpc>
                        <a:spcAft>
                          <a:spcPts val="0"/>
                        </a:spcAft>
                      </a:pPr>
                      <a:r>
                        <a:rPr lang="fr-FR" sz="1400" b="1" dirty="0">
                          <a:effectLst/>
                        </a:rPr>
                        <a:t> </a:t>
                      </a:r>
                    </a:p>
                    <a:p>
                      <a:pPr>
                        <a:lnSpc>
                          <a:spcPct val="107000"/>
                        </a:lnSpc>
                        <a:spcAft>
                          <a:spcPts val="0"/>
                        </a:spcAft>
                      </a:pPr>
                      <a:r>
                        <a:rPr lang="fr-FR" sz="1400" b="1" dirty="0">
                          <a:effectLst/>
                        </a:rPr>
                        <a:t>- Comprendre qu’il existe des socialisations secondaires (professionnelle, conjugale, politique) à la suite de la socialisation primaire. </a:t>
                      </a:r>
                    </a:p>
                    <a:p>
                      <a:pPr>
                        <a:lnSpc>
                          <a:spcPct val="107000"/>
                        </a:lnSpc>
                        <a:spcAft>
                          <a:spcPts val="0"/>
                        </a:spcAft>
                      </a:pPr>
                      <a:r>
                        <a:rPr lang="fr-FR" sz="1400" b="1" dirty="0">
                          <a:effectLst/>
                        </a:rPr>
                        <a:t> </a:t>
                      </a:r>
                    </a:p>
                    <a:p>
                      <a:pPr>
                        <a:lnSpc>
                          <a:spcPct val="107000"/>
                        </a:lnSpc>
                        <a:spcAft>
                          <a:spcPts val="0"/>
                        </a:spcAft>
                      </a:pPr>
                      <a:r>
                        <a:rPr lang="fr-FR" sz="1400" b="1" dirty="0">
                          <a:effectLst/>
                        </a:rPr>
                        <a:t> </a:t>
                      </a:r>
                    </a:p>
                    <a:p>
                      <a:pPr>
                        <a:lnSpc>
                          <a:spcPct val="107000"/>
                        </a:lnSpc>
                        <a:spcAft>
                          <a:spcPts val="0"/>
                        </a:spcAft>
                      </a:pPr>
                      <a:r>
                        <a:rPr lang="fr-FR" sz="1400" b="1" dirty="0">
                          <a:effectLst/>
                        </a:rPr>
                        <a:t>- Comprendre que la pluralité des influences socialisatrices peut être à l’origine de trajectoires individuelles improbables. </a:t>
                      </a:r>
                    </a:p>
                    <a:p>
                      <a:pPr>
                        <a:lnSpc>
                          <a:spcPct val="107000"/>
                        </a:lnSpc>
                        <a:spcAft>
                          <a:spcPts val="0"/>
                        </a:spcAft>
                      </a:pPr>
                      <a:r>
                        <a:rPr lang="fr-FR" sz="1400" b="1" dirty="0">
                          <a:effectLst/>
                        </a:rPr>
                        <a:t> </a:t>
                      </a:r>
                      <a:endPar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53610333"/>
                  </a:ext>
                </a:extLst>
              </a:tr>
            </a:tbl>
          </a:graphicData>
        </a:graphic>
      </p:graphicFrame>
      <p:sp>
        <p:nvSpPr>
          <p:cNvPr id="5" name="Accolade fermante 4">
            <a:extLst>
              <a:ext uri="{FF2B5EF4-FFF2-40B4-BE49-F238E27FC236}">
                <a16:creationId xmlns:a16="http://schemas.microsoft.com/office/drawing/2014/main" id="{FB372C83-2827-46D6-A3C0-0F823381195F}"/>
              </a:ext>
            </a:extLst>
          </p:cNvPr>
          <p:cNvSpPr/>
          <p:nvPr/>
        </p:nvSpPr>
        <p:spPr>
          <a:xfrm>
            <a:off x="8321879" y="1057013"/>
            <a:ext cx="335560" cy="1258348"/>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dirty="0"/>
          </a:p>
        </p:txBody>
      </p:sp>
      <p:sp>
        <p:nvSpPr>
          <p:cNvPr id="6" name="ZoneTexte 5">
            <a:extLst>
              <a:ext uri="{FF2B5EF4-FFF2-40B4-BE49-F238E27FC236}">
                <a16:creationId xmlns:a16="http://schemas.microsoft.com/office/drawing/2014/main" id="{B80A4B47-BCF5-4FF3-9891-B2856BEF4491}"/>
              </a:ext>
            </a:extLst>
          </p:cNvPr>
          <p:cNvSpPr txBox="1"/>
          <p:nvPr/>
        </p:nvSpPr>
        <p:spPr>
          <a:xfrm>
            <a:off x="9026554" y="1300294"/>
            <a:ext cx="2483143" cy="707886"/>
          </a:xfrm>
          <a:prstGeom prst="rect">
            <a:avLst/>
          </a:prstGeom>
          <a:noFill/>
        </p:spPr>
        <p:txBody>
          <a:bodyPr wrap="square" rtlCol="0">
            <a:spAutoFit/>
          </a:bodyPr>
          <a:lstStyle/>
          <a:p>
            <a:r>
              <a:rPr lang="fr-FR" sz="2000" dirty="0"/>
              <a:t>Comment distinguer </a:t>
            </a:r>
          </a:p>
          <a:p>
            <a:r>
              <a:rPr lang="fr-FR" sz="2000" dirty="0"/>
              <a:t>l’inné de l’acquis?</a:t>
            </a:r>
          </a:p>
        </p:txBody>
      </p:sp>
      <p:sp>
        <p:nvSpPr>
          <p:cNvPr id="7" name="Accolade fermante 6">
            <a:extLst>
              <a:ext uri="{FF2B5EF4-FFF2-40B4-BE49-F238E27FC236}">
                <a16:creationId xmlns:a16="http://schemas.microsoft.com/office/drawing/2014/main" id="{BBD1C6C3-6B56-4F15-9C68-B5E494B0E373}"/>
              </a:ext>
            </a:extLst>
          </p:cNvPr>
          <p:cNvSpPr/>
          <p:nvPr/>
        </p:nvSpPr>
        <p:spPr>
          <a:xfrm>
            <a:off x="8414857" y="2743199"/>
            <a:ext cx="335560" cy="98290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dirty="0"/>
          </a:p>
        </p:txBody>
      </p:sp>
      <p:sp>
        <p:nvSpPr>
          <p:cNvPr id="8" name="Accolade fermante 7">
            <a:extLst>
              <a:ext uri="{FF2B5EF4-FFF2-40B4-BE49-F238E27FC236}">
                <a16:creationId xmlns:a16="http://schemas.microsoft.com/office/drawing/2014/main" id="{77086809-7D0B-424A-933D-4CC1AEB47E3A}"/>
              </a:ext>
            </a:extLst>
          </p:cNvPr>
          <p:cNvSpPr/>
          <p:nvPr/>
        </p:nvSpPr>
        <p:spPr>
          <a:xfrm>
            <a:off x="8415556" y="3948567"/>
            <a:ext cx="335560" cy="1852419"/>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6C2A5CE3-649F-4D3D-959E-865AE73238DD}"/>
              </a:ext>
            </a:extLst>
          </p:cNvPr>
          <p:cNvSpPr/>
          <p:nvPr/>
        </p:nvSpPr>
        <p:spPr>
          <a:xfrm>
            <a:off x="8783273" y="2951281"/>
            <a:ext cx="3418756" cy="646331"/>
          </a:xfrm>
          <a:prstGeom prst="rect">
            <a:avLst/>
          </a:prstGeom>
        </p:spPr>
        <p:txBody>
          <a:bodyPr wrap="none">
            <a:spAutoFit/>
          </a:bodyPr>
          <a:lstStyle/>
          <a:p>
            <a:r>
              <a:rPr lang="fr-FR" dirty="0"/>
              <a:t>Toutes les familles socialisent-elles</a:t>
            </a:r>
          </a:p>
          <a:p>
            <a:r>
              <a:rPr lang="fr-FR" dirty="0"/>
              <a:t>les enfants de la même façon ?</a:t>
            </a:r>
          </a:p>
        </p:txBody>
      </p:sp>
      <p:sp>
        <p:nvSpPr>
          <p:cNvPr id="12" name="Rectangle 11">
            <a:extLst>
              <a:ext uri="{FF2B5EF4-FFF2-40B4-BE49-F238E27FC236}">
                <a16:creationId xmlns:a16="http://schemas.microsoft.com/office/drawing/2014/main" id="{1ED74DC7-6520-4308-A8F7-4DA99C928617}"/>
              </a:ext>
            </a:extLst>
          </p:cNvPr>
          <p:cNvSpPr/>
          <p:nvPr/>
        </p:nvSpPr>
        <p:spPr>
          <a:xfrm>
            <a:off x="8783273" y="4413111"/>
            <a:ext cx="3544590" cy="923330"/>
          </a:xfrm>
          <a:prstGeom prst="rect">
            <a:avLst/>
          </a:prstGeom>
        </p:spPr>
        <p:txBody>
          <a:bodyPr wrap="square">
            <a:spAutoFit/>
          </a:bodyPr>
          <a:lstStyle/>
          <a:p>
            <a:r>
              <a:rPr lang="fr-FR" dirty="0"/>
              <a:t>La socialisation secondaire est-elle un continuum de la socialisation </a:t>
            </a:r>
          </a:p>
          <a:p>
            <a:r>
              <a:rPr lang="fr-FR" dirty="0"/>
              <a:t>primaire?</a:t>
            </a:r>
          </a:p>
        </p:txBody>
      </p:sp>
    </p:spTree>
    <p:extLst>
      <p:ext uri="{BB962C8B-B14F-4D97-AF65-F5344CB8AC3E}">
        <p14:creationId xmlns:p14="http://schemas.microsoft.com/office/powerpoint/2010/main" val="39984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EE9A3D5-469F-4719-936A-93117DECE627}"/>
              </a:ext>
            </a:extLst>
          </p:cNvPr>
          <p:cNvSpPr txBox="1"/>
          <p:nvPr/>
        </p:nvSpPr>
        <p:spPr>
          <a:xfrm>
            <a:off x="1694576" y="444617"/>
            <a:ext cx="6526635" cy="461665"/>
          </a:xfrm>
          <a:prstGeom prst="rect">
            <a:avLst/>
          </a:prstGeom>
          <a:noFill/>
        </p:spPr>
        <p:txBody>
          <a:bodyPr wrap="square" rtlCol="0">
            <a:spAutoFit/>
          </a:bodyPr>
          <a:lstStyle/>
          <a:p>
            <a:r>
              <a:rPr lang="fr-FR" sz="2400" b="1" dirty="0"/>
              <a:t>Quelques éléments de bibliographie</a:t>
            </a:r>
          </a:p>
        </p:txBody>
      </p:sp>
      <p:sp>
        <p:nvSpPr>
          <p:cNvPr id="3" name="Rectangle 2">
            <a:extLst>
              <a:ext uri="{FF2B5EF4-FFF2-40B4-BE49-F238E27FC236}">
                <a16:creationId xmlns:a16="http://schemas.microsoft.com/office/drawing/2014/main" id="{C63F00DD-C77E-41CF-9BDF-8795418D64FA}"/>
              </a:ext>
            </a:extLst>
          </p:cNvPr>
          <p:cNvSpPr/>
          <p:nvPr/>
        </p:nvSpPr>
        <p:spPr>
          <a:xfrm>
            <a:off x="598415" y="970700"/>
            <a:ext cx="10214994" cy="968278"/>
          </a:xfrm>
          <a:prstGeom prst="rect">
            <a:avLst/>
          </a:prstGeom>
          <a:ln w="6350">
            <a:solidFill>
              <a:schemeClr val="tx1"/>
            </a:solidFill>
          </a:ln>
        </p:spPr>
        <p:txBody>
          <a:bodyPr wrap="square">
            <a:spAutoFit/>
          </a:bodyPr>
          <a:lstStyle/>
          <a:p>
            <a:pPr>
              <a:lnSpc>
                <a:spcPct val="107000"/>
              </a:lnSpc>
              <a:spcAft>
                <a:spcPts val="0"/>
              </a:spcAft>
            </a:pPr>
            <a:r>
              <a:rPr lang="fr-FR" b="1" dirty="0">
                <a:solidFill>
                  <a:srgbClr val="00B050"/>
                </a:solidFill>
              </a:rPr>
              <a:t>1</a:t>
            </a:r>
            <a:r>
              <a:rPr lang="fr-FR" b="1" baseline="30000" dirty="0">
                <a:solidFill>
                  <a:srgbClr val="00B050"/>
                </a:solidFill>
              </a:rPr>
              <a:t>er</a:t>
            </a:r>
            <a:r>
              <a:rPr lang="fr-FR" b="1" dirty="0">
                <a:solidFill>
                  <a:srgbClr val="00B050"/>
                </a:solidFill>
              </a:rPr>
              <a:t> item: </a:t>
            </a:r>
            <a:r>
              <a:rPr lang="fr-FR" dirty="0">
                <a:solidFill>
                  <a:srgbClr val="00B050"/>
                </a:solidFill>
              </a:rPr>
              <a:t>Comprendre comment les individus expérimentent et intériorisent des façons d’agir, de penser et d’anticiper l’avenir qui sont socialement situées et qui sont à l’origine de différences de comportements, de préférences et d’aspirations. </a:t>
            </a:r>
          </a:p>
        </p:txBody>
      </p:sp>
      <p:sp>
        <p:nvSpPr>
          <p:cNvPr id="5" name="Rectangle 4">
            <a:extLst>
              <a:ext uri="{FF2B5EF4-FFF2-40B4-BE49-F238E27FC236}">
                <a16:creationId xmlns:a16="http://schemas.microsoft.com/office/drawing/2014/main" id="{AEBE4437-FBD4-4EFF-B7C1-94285CAFC35B}"/>
              </a:ext>
            </a:extLst>
          </p:cNvPr>
          <p:cNvSpPr/>
          <p:nvPr/>
        </p:nvSpPr>
        <p:spPr>
          <a:xfrm>
            <a:off x="598415" y="2360370"/>
            <a:ext cx="10214994" cy="2950167"/>
          </a:xfrm>
          <a:prstGeom prst="rect">
            <a:avLst/>
          </a:prstGeom>
          <a:ln w="6350">
            <a:solidFill>
              <a:schemeClr val="tx1"/>
            </a:solidFill>
          </a:ln>
        </p:spPr>
        <p:txBody>
          <a:bodyPr wrap="square">
            <a:spAutoFit/>
          </a:bodyPr>
          <a:lstStyle/>
          <a:p>
            <a:pPr>
              <a:lnSpc>
                <a:spcPct val="107000"/>
              </a:lnSpc>
              <a:spcAft>
                <a:spcPts val="800"/>
              </a:spcAft>
            </a:pPr>
            <a:r>
              <a:rPr lang="fr-FR" b="1" dirty="0">
                <a:solidFill>
                  <a:srgbClr val="0070C0"/>
                </a:solidFill>
                <a:latin typeface="Times New Roman" panose="02020603050405020304" pitchFamily="18" charset="0"/>
                <a:ea typeface="Calibri" panose="020F0502020204030204" pitchFamily="34" charset="0"/>
                <a:cs typeface="Arial" panose="020B0604020202020204" pitchFamily="34" charset="0"/>
              </a:rPr>
              <a:t>Ce que l’enseignant doit savoir pour assurer la transposition didactique :</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Les processus de socialisation primaire renvoient à l’intériorisation de normes et de valeurs mais aussi à l’expérimentation c’est-à-dire au poids des expériences</a:t>
            </a:r>
          </a:p>
          <a:p>
            <a:pPr lvl="0">
              <a:lnSpc>
                <a:spcPct val="107000"/>
              </a:lnSpc>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Ce qui est intériorisé : les façons d’agir, de penser et d’anticiper l’avenir…</a:t>
            </a:r>
          </a:p>
          <a:p>
            <a:pPr lvl="0">
              <a:lnSpc>
                <a:spcPct val="107000"/>
              </a:lnSpc>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 Qui sont socialement situées et qui doivent donc tenir compte du milieu social mais aussi du genre, du lieu de vie et du contexte historique.</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9156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E5E6059-DAB7-45E1-AF63-DC1227C5CA18}"/>
              </a:ext>
            </a:extLst>
          </p:cNvPr>
          <p:cNvSpPr>
            <a:spLocks noChangeArrowheads="1"/>
          </p:cNvSpPr>
          <p:nvPr/>
        </p:nvSpPr>
        <p:spPr bwMode="auto">
          <a:xfrm>
            <a:off x="369115" y="216207"/>
            <a:ext cx="17429279"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Une id</a:t>
            </a:r>
            <a:r>
              <a:rPr kumimoji="0" lang="fr-FR" altLang="fr-FR"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de s</a:t>
            </a:r>
            <a:r>
              <a:rPr kumimoji="0" lang="fr-FR" altLang="fr-FR"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ance pour d</a:t>
            </a:r>
            <a:r>
              <a:rPr kumimoji="0" lang="fr-FR" altLang="fr-FR"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buter le chapitre et susciter le d</a:t>
            </a:r>
            <a:r>
              <a:rPr kumimoji="0" lang="fr-FR" altLang="fr-FR"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bat</a:t>
            </a:r>
            <a:r>
              <a:rPr kumimoji="0" lang="fr-FR" altLang="fr-FR"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000" i="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000" i="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i="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i="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Zone de texte 6">
            <a:extLst>
              <a:ext uri="{FF2B5EF4-FFF2-40B4-BE49-F238E27FC236}">
                <a16:creationId xmlns:a16="http://schemas.microsoft.com/office/drawing/2014/main" id="{8EF5B425-62DA-499B-BC58-FC72FD81F90F}"/>
              </a:ext>
            </a:extLst>
          </p:cNvPr>
          <p:cNvSpPr txBox="1">
            <a:spLocks noChangeArrowheads="1"/>
          </p:cNvSpPr>
          <p:nvPr/>
        </p:nvSpPr>
        <p:spPr bwMode="auto">
          <a:xfrm>
            <a:off x="369116" y="1447101"/>
            <a:ext cx="7684315" cy="2579615"/>
          </a:xfrm>
          <a:prstGeom prst="rect">
            <a:avLst/>
          </a:prstGeom>
          <a:solidFill>
            <a:srgbClr val="FFFFFF"/>
          </a:solid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Objectifs</a:t>
            </a:r>
            <a:r>
              <a:rPr kumimoji="0" lang="fr-FR" altLang="fr-FR"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 termes de savoir-faire</a:t>
            </a:r>
            <a:r>
              <a:rPr kumimoji="0" lang="fr-FR" altLang="fr-FR"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Formuler une ou des probl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matiques possibles ainsi que des hypoth</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ses de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ponses</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Construire une argumentation </a:t>
            </a:r>
          </a:p>
          <a:p>
            <a:pPr marL="0" marR="0" lvl="0" indent="0" algn="l" defTabSz="914400" rtl="0" eaLnBrk="0" fontAlgn="base" latinLnBrk="0" hangingPunct="0">
              <a:lnSpc>
                <a:spcPct val="100000"/>
              </a:lnSpc>
              <a:spcBef>
                <a:spcPct val="0"/>
              </a:spcBef>
              <a:spcAft>
                <a:spcPct val="0"/>
              </a:spcAft>
              <a:buClrTx/>
              <a:buSzTx/>
              <a:tabLst/>
            </a:pP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de savoirs</a:t>
            </a:r>
            <a:r>
              <a:rPr kumimoji="0" lang="fr-FR" altLang="fr-FR"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1"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Distinguer inn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acquis</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Comprendre 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impact de la socialisation sur la construction de 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individu</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Rectangle 4">
            <a:extLst>
              <a:ext uri="{FF2B5EF4-FFF2-40B4-BE49-F238E27FC236}">
                <a16:creationId xmlns:a16="http://schemas.microsoft.com/office/drawing/2014/main" id="{8450B92A-9EE5-473F-B5E7-2A72FA3A4235}"/>
              </a:ext>
            </a:extLst>
          </p:cNvPr>
          <p:cNvSpPr>
            <a:spLocks noChangeArrowheads="1"/>
          </p:cNvSpPr>
          <p:nvPr/>
        </p:nvSpPr>
        <p:spPr bwMode="auto">
          <a:xfrm>
            <a:off x="608397" y="354601"/>
            <a:ext cx="1742927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Recueillir les repr</a:t>
            </a:r>
            <a:r>
              <a:rPr kumimoji="0" lang="fr-FR" altLang="fr-FR"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sentations dans la situation-probl</a:t>
            </a:r>
            <a:r>
              <a:rPr kumimoji="0" lang="fr-FR" altLang="fr-FR"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0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a:t>
            </a:r>
            <a:r>
              <a:rPr kumimoji="0" lang="fr-FR" altLang="fr-FR" sz="2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979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8A9197F-4F8F-47C6-A50C-F10BFDC5493B}"/>
              </a:ext>
            </a:extLst>
          </p:cNvPr>
          <p:cNvSpPr>
            <a:spLocks noChangeArrowheads="1"/>
          </p:cNvSpPr>
          <p:nvPr/>
        </p:nvSpPr>
        <p:spPr bwMode="auto">
          <a:xfrm>
            <a:off x="327171" y="387202"/>
            <a:ext cx="121920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DOCUMENT 1</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partition des v</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œ</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ux 1 par fili</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en licence selon le sexe </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R</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union en 2017</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073" name="Image 4">
            <a:extLst>
              <a:ext uri="{FF2B5EF4-FFF2-40B4-BE49-F238E27FC236}">
                <a16:creationId xmlns:a16="http://schemas.microsoft.com/office/drawing/2014/main" id="{711EC20D-9AE3-4B4A-82EC-E4A0F2BBD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23" y="1254154"/>
            <a:ext cx="11537154" cy="28795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B508EE27-9296-46F9-B712-1ACB877E1285}"/>
              </a:ext>
            </a:extLst>
          </p:cNvPr>
          <p:cNvSpPr>
            <a:spLocks noChangeArrowheads="1"/>
          </p:cNvSpPr>
          <p:nvPr/>
        </p:nvSpPr>
        <p:spPr bwMode="auto">
          <a:xfrm>
            <a:off x="3491753" y="3933620"/>
            <a:ext cx="7725192"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altLang="fr-F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https://www.ac-reunion.fr/</a:t>
            </a:r>
            <a:r>
              <a:rPr kumimoji="0" lang="fr-FR" altLang="fr-FR" sz="7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fileadmin</a:t>
            </a:r>
            <a:r>
              <a:rPr kumimoji="0" lang="fr-FR" altLang="fr-F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/ANNEXES-ACADEMIQUES/01-SERVICES-ACADEMIQUES/service-</a:t>
            </a:r>
            <a:r>
              <a:rPr kumimoji="0" lang="fr-FR" altLang="fr-FR" sz="7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saio</a:t>
            </a:r>
            <a:r>
              <a:rPr kumimoji="0" lang="fr-FR" altLang="fr-FR" sz="7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/Orientation_2017_filles_garcons.pub.pdf</a:t>
            </a:r>
            <a:r>
              <a:rPr kumimoji="0" lang="fr-FR" altLang="fr-FR" sz="7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Minist</a:t>
            </a:r>
            <a:r>
              <a:rPr kumimoji="0" lang="fr-FR" altLang="fr-FR" sz="7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è</a:t>
            </a:r>
            <a:r>
              <a:rPr kumimoji="0" lang="fr-FR" altLang="fr-FR" sz="7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 de l</a:t>
            </a:r>
            <a:r>
              <a:rPr kumimoji="0" lang="fr-FR" altLang="fr-FR" sz="7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7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Education nationale, 2015</a:t>
            </a:r>
            <a:endParaRPr kumimoji="0" lang="fr-FR" altLang="fr-FR" sz="800" b="0" i="0" u="none" strike="noStrike" cap="none" normalizeH="0" baseline="0" dirty="0">
              <a:ln>
                <a:noFill/>
              </a:ln>
              <a:solidFill>
                <a:schemeClr val="tx1"/>
              </a:solidFill>
              <a:effectLst/>
            </a:endParaRPr>
          </a:p>
        </p:txBody>
      </p:sp>
      <p:sp>
        <p:nvSpPr>
          <p:cNvPr id="4" name="Rectangle 3">
            <a:extLst>
              <a:ext uri="{FF2B5EF4-FFF2-40B4-BE49-F238E27FC236}">
                <a16:creationId xmlns:a16="http://schemas.microsoft.com/office/drawing/2014/main" id="{1D40F66A-72E8-4933-8D34-6489551C9A7F}"/>
              </a:ext>
            </a:extLst>
          </p:cNvPr>
          <p:cNvSpPr/>
          <p:nvPr/>
        </p:nvSpPr>
        <p:spPr>
          <a:xfrm>
            <a:off x="715860" y="4385074"/>
            <a:ext cx="6096000" cy="1323439"/>
          </a:xfrm>
          <a:prstGeom prst="rect">
            <a:avLst/>
          </a:prstGeom>
        </p:spPr>
        <p:txBody>
          <a:bodyPr>
            <a:spAutoFit/>
          </a:bodyPr>
          <a:lstStyle/>
          <a:p>
            <a:pPr lvl="0" algn="justLow" eaLnBrk="0" fontAlgn="base" hangingPunct="0">
              <a:spcBef>
                <a:spcPct val="0"/>
              </a:spcBef>
              <a:spcAft>
                <a:spcPct val="0"/>
              </a:spcAft>
            </a:pP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Oralement</a:t>
            </a:r>
            <a:r>
              <a:rPr lang="fr-FR" altLang="fr-FR" sz="2000" i="1" dirty="0">
                <a:latin typeface="Calibri" panose="020F0502020204030204" pitchFamily="34" charset="0"/>
                <a:ea typeface="Calibri" panose="020F0502020204030204" pitchFamily="34" charset="0"/>
                <a:cs typeface="Times New Roman" panose="02020603050405020304" pitchFamily="18" charset="0"/>
              </a:rPr>
              <a:t> </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a:t>
            </a:r>
            <a:endParaRPr lang="fr-FR" altLang="fr-FR" sz="2000" dirty="0"/>
          </a:p>
          <a:p>
            <a:pPr lvl="0" algn="justLow" eaLnBrk="0" fontAlgn="base" hangingPunct="0">
              <a:spcBef>
                <a:spcPct val="0"/>
              </a:spcBef>
              <a:spcAft>
                <a:spcPct val="0"/>
              </a:spcAft>
              <a:buFontTx/>
              <a:buChar char="•"/>
            </a:pP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Quelle probl</a:t>
            </a:r>
            <a:r>
              <a:rPr lang="fr-FR" altLang="fr-FR" sz="2000" i="1" dirty="0">
                <a:latin typeface="Calibri" panose="020F0502020204030204" pitchFamily="34" charset="0"/>
                <a:ea typeface="Calibri" panose="020F0502020204030204" pitchFamily="34" charset="0"/>
                <a:cs typeface="Times New Roman" panose="02020603050405020304" pitchFamily="18" charset="0"/>
              </a:rPr>
              <a:t>é</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matique soul</a:t>
            </a:r>
            <a:r>
              <a:rPr lang="fr-FR" altLang="fr-FR" sz="2000" i="1" dirty="0">
                <a:latin typeface="Calibri" panose="020F0502020204030204" pitchFamily="34" charset="0"/>
                <a:ea typeface="Calibri" panose="020F0502020204030204" pitchFamily="34" charset="0"/>
                <a:cs typeface="Times New Roman" panose="02020603050405020304" pitchFamily="18" charset="0"/>
              </a:rPr>
              <a:t>è</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ve ce document</a:t>
            </a:r>
            <a:r>
              <a:rPr lang="fr-FR" altLang="fr-FR" sz="2000" i="1" dirty="0">
                <a:latin typeface="Calibri" panose="020F0502020204030204" pitchFamily="34" charset="0"/>
                <a:ea typeface="Calibri" panose="020F0502020204030204" pitchFamily="34" charset="0"/>
                <a:cs typeface="Times New Roman" panose="02020603050405020304" pitchFamily="18" charset="0"/>
              </a:rPr>
              <a:t> </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a:t>
            </a:r>
          </a:p>
          <a:p>
            <a:pPr lvl="0" algn="justLow" eaLnBrk="0" fontAlgn="base" hangingPunct="0">
              <a:spcBef>
                <a:spcPct val="0"/>
              </a:spcBef>
              <a:spcAft>
                <a:spcPct val="0"/>
              </a:spcAft>
            </a:pPr>
            <a:endParaRPr lang="fr-FR" altLang="fr-FR" sz="2000" dirty="0"/>
          </a:p>
          <a:p>
            <a:pPr lvl="0" algn="justLow" eaLnBrk="0" fontAlgn="base" hangingPunct="0">
              <a:spcBef>
                <a:spcPct val="0"/>
              </a:spcBef>
              <a:spcAft>
                <a:spcPct val="0"/>
              </a:spcAft>
              <a:buFontTx/>
              <a:buChar char="•"/>
            </a:pP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Formulez des hypoth</a:t>
            </a:r>
            <a:r>
              <a:rPr lang="fr-FR" altLang="fr-FR" sz="2000" i="1" dirty="0">
                <a:latin typeface="Calibri" panose="020F0502020204030204" pitchFamily="34" charset="0"/>
                <a:ea typeface="Calibri" panose="020F0502020204030204" pitchFamily="34" charset="0"/>
                <a:cs typeface="Times New Roman" panose="02020603050405020304" pitchFamily="18" charset="0"/>
              </a:rPr>
              <a:t>è</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ses de r</a:t>
            </a:r>
            <a:r>
              <a:rPr lang="fr-FR" altLang="fr-FR" sz="2000" i="1" dirty="0">
                <a:latin typeface="Calibri" panose="020F0502020204030204" pitchFamily="34" charset="0"/>
                <a:ea typeface="Calibri" panose="020F0502020204030204" pitchFamily="34" charset="0"/>
                <a:cs typeface="Times New Roman" panose="02020603050405020304" pitchFamily="18" charset="0"/>
              </a:rPr>
              <a:t>é</a:t>
            </a:r>
            <a:r>
              <a:rPr lang="fr-FR" altLang="fr-FR" sz="2000" i="1" dirty="0">
                <a:latin typeface="Times New Roman" panose="02020603050405020304" pitchFamily="18" charset="0"/>
                <a:ea typeface="Calibri" panose="020F0502020204030204" pitchFamily="34" charset="0"/>
                <a:cs typeface="Times New Roman" panose="02020603050405020304" pitchFamily="18" charset="0"/>
              </a:rPr>
              <a:t>ponse pour les expliquer</a:t>
            </a:r>
            <a:endParaRPr lang="fr-FR" altLang="fr-FR" sz="2000" dirty="0">
              <a:latin typeface="Arial" panose="020B0604020202020204" pitchFamily="34" charset="0"/>
            </a:endParaRPr>
          </a:p>
        </p:txBody>
      </p:sp>
    </p:spTree>
    <p:extLst>
      <p:ext uri="{BB962C8B-B14F-4D97-AF65-F5344CB8AC3E}">
        <p14:creationId xmlns:p14="http://schemas.microsoft.com/office/powerpoint/2010/main" val="227617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77889-AF4F-4EDB-A6F7-D0A1FF85AB74}"/>
              </a:ext>
            </a:extLst>
          </p:cNvPr>
          <p:cNvSpPr/>
          <p:nvPr/>
        </p:nvSpPr>
        <p:spPr>
          <a:xfrm>
            <a:off x="159391" y="119513"/>
            <a:ext cx="11409027" cy="5875647"/>
          </a:xfrm>
          <a:prstGeom prst="rect">
            <a:avLst/>
          </a:prstGeom>
        </p:spPr>
        <p:txBody>
          <a:bodyPr wrap="square">
            <a:spAutoFit/>
          </a:bodyPr>
          <a:lstStyle/>
          <a:p>
            <a:pPr algn="just">
              <a:lnSpc>
                <a:spcPct val="107000"/>
              </a:lnSpc>
              <a:spcAft>
                <a:spcPts val="0"/>
              </a:spcAft>
            </a:pPr>
            <a:r>
              <a:rPr lang="fr-FR" sz="1600" b="1" dirty="0">
                <a:latin typeface="Times New Roman" panose="02020603050405020304" pitchFamily="18" charset="0"/>
                <a:ea typeface="Calibri" panose="020F0502020204030204" pitchFamily="34" charset="0"/>
                <a:cs typeface="Arial" panose="020B0604020202020204" pitchFamily="34" charset="0"/>
              </a:rPr>
              <a:t>DOCUMENT 2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600" dirty="0">
                <a:latin typeface="Times New Roman" panose="02020603050405020304" pitchFamily="18" charset="0"/>
                <a:ea typeface="Calibri" panose="020F0502020204030204" pitchFamily="34" charset="0"/>
                <a:cs typeface="Arial" panose="020B0604020202020204" pitchFamily="34" charset="0"/>
              </a:rPr>
              <a:t>En ce qui concerne les tests dits d’intelligence générale, […] les différences entre sexes restent donc discrètes, même si on note une certaine infériorité des garçons jusqu’en CM1, et une légère supériorité au-delà. Les tests d’aptitude, plus spécialisés, révèlent […] une supériorité des filles dans le domaine verbal, et une supériorité des garçons dans les attitudes spatiales et visuelles, sachant que ces différences ne se font nettes qu’au début de l’adolescence.</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600" dirty="0">
                <a:latin typeface="Times New Roman" panose="02020603050405020304" pitchFamily="18" charset="0"/>
                <a:ea typeface="Calibri" panose="020F0502020204030204" pitchFamily="34" charset="0"/>
                <a:cs typeface="Arial" panose="020B0604020202020204" pitchFamily="34" charset="0"/>
              </a:rPr>
              <a:t>Pour ce qui est du domaine spatial, les filles ont en moyenne des difficultés spécifiques dans les tâches qui impliquent la rotation mentale de figure, ainsi que, mais à un degré moindre, dans celles qui mettent en jeu les notions d’horizontalité et de verticalité, qui, il est vrai, requièrent souvent des connaissances sur le monde physique inégalement partagées par les élèves des eux sexes. Par contre les filles obtiennent des scores comparables à ceux des garçons dans les tâches de visualisation dans l’espace […]. Cela dit, il existe une très forte variabilité de réussite au sein d’un groupe de sexe donné, et au total, le sexe n’explique guère que 5% de la variance du score au test d’aptitude spatiale.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600" dirty="0">
                <a:latin typeface="Times New Roman" panose="02020603050405020304" pitchFamily="18" charset="0"/>
                <a:ea typeface="Calibri" panose="020F0502020204030204" pitchFamily="34" charset="0"/>
                <a:cs typeface="Arial" panose="020B0604020202020204" pitchFamily="34" charset="0"/>
              </a:rPr>
              <a:t>Une question est de savoir si l’aptitude spatiale a quelque rapport avec la réussite en mathématiques. […] Rien n’indique donc que le handicap relatif des filles par rapport à cette « aptitude spatiale » soit à même d’expliquer leurs performances plus faibles dans certains domaines des mathématiques.  En outre, […] il se peut très bien que les résultats en mathématiques soient affectés par l’exercice extra-scolaires faisant intervenir la structuration spatiale, beaucoup plus rares chez les filles que chez les garçons, par exemple, la pratique de jeux vidéo, qui tend à accroître les habiletés vidéo-spatiales.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600" dirty="0">
                <a:latin typeface="Times New Roman" panose="02020603050405020304" pitchFamily="18" charset="0"/>
                <a:ea typeface="Calibri" panose="020F0502020204030204" pitchFamily="34" charset="0"/>
                <a:cs typeface="Arial" panose="020B0604020202020204" pitchFamily="34" charset="0"/>
              </a:rPr>
              <a:t>Les expériences vécues affectent les manifestations de ces aptitudes spatiales ; même la supériorité, relativement universelle, des garçons dans les aptitudes spatiales disparaît quand on pratique un entraînement systématique des filles. […] La liberté laissée pour explorer l’espace est en l’occurrence essentielle ; alors que c’est sur ce point que les pratiques éducatives parentales se différencient le plus et de manière très précoce, on observe dès 8-10 ans des différences entre les sexes dans la capacité à s’orienter à l’aide d’une carte, et plus largement dans l’espace.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0"/>
              </a:spcAft>
            </a:pPr>
            <a:r>
              <a:rPr lang="fr-FR" sz="1600" i="1" dirty="0">
                <a:solidFill>
                  <a:srgbClr val="000000"/>
                </a:solidFill>
                <a:latin typeface="Times New Roman" panose="02020603050405020304" pitchFamily="18" charset="0"/>
                <a:ea typeface="Calibri" panose="020F0502020204030204" pitchFamily="34" charset="0"/>
                <a:cs typeface="Arial" panose="020B0604020202020204" pitchFamily="34" charset="0"/>
              </a:rPr>
              <a:t>Marie Duru-Bellat, « Filles et garçons à l’école, approches sociologiques et psycho-sociales, Revue française de pédagogie, 1994</a:t>
            </a:r>
            <a:endParaRPr lang="fr-FR" sz="16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FC06A2-B3C3-440E-B744-04A56DE14E68}"/>
              </a:ext>
            </a:extLst>
          </p:cNvPr>
          <p:cNvSpPr/>
          <p:nvPr/>
        </p:nvSpPr>
        <p:spPr>
          <a:xfrm>
            <a:off x="229298" y="5995160"/>
            <a:ext cx="7203347" cy="923330"/>
          </a:xfrm>
          <a:prstGeom prst="rect">
            <a:avLst/>
          </a:prstGeom>
        </p:spPr>
        <p:txBody>
          <a:bodyPr wrap="square">
            <a:spAutoFit/>
          </a:bodyPr>
          <a:lstStyle/>
          <a:p>
            <a:r>
              <a:rPr lang="fr-FR" i="1" dirty="0">
                <a:latin typeface="Times New Roman" panose="02020603050405020304" pitchFamily="18" charset="0"/>
                <a:ea typeface="Calibri" panose="020F0502020204030204" pitchFamily="34" charset="0"/>
              </a:rPr>
              <a:t>Un autre document intéressant à la place de celui-ci : </a:t>
            </a:r>
          </a:p>
          <a:p>
            <a:r>
              <a:rPr lang="fr-FR" i="1" u="sng" dirty="0">
                <a:solidFill>
                  <a:srgbClr val="0000FF"/>
                </a:solidFill>
                <a:latin typeface="Times New Roman" panose="02020603050405020304" pitchFamily="18" charset="0"/>
                <a:ea typeface="Calibri" panose="020F0502020204030204" pitchFamily="34" charset="0"/>
                <a:hlinkClick r:id="rId2"/>
              </a:rPr>
              <a:t>https://www.letemps.ch/sciences/sexe-maths</a:t>
            </a:r>
            <a:r>
              <a:rPr lang="fr-FR" i="1" dirty="0">
                <a:latin typeface="Times New Roman" panose="02020603050405020304" pitchFamily="18" charset="0"/>
                <a:ea typeface="Calibri" panose="020F0502020204030204" pitchFamily="34" charset="0"/>
              </a:rPr>
              <a:t> </a:t>
            </a:r>
          </a:p>
          <a:p>
            <a:r>
              <a:rPr lang="fr-FR" i="1" dirty="0">
                <a:latin typeface="Times New Roman" panose="02020603050405020304" pitchFamily="18" charset="0"/>
                <a:ea typeface="Calibri" panose="020F0502020204030204" pitchFamily="34" charset="0"/>
              </a:rPr>
              <a:t>Anne Chemin, Le Monde, 1/11/2014,</a:t>
            </a:r>
            <a:endParaRPr lang="fr-FR" dirty="0"/>
          </a:p>
        </p:txBody>
      </p:sp>
    </p:spTree>
    <p:extLst>
      <p:ext uri="{BB962C8B-B14F-4D97-AF65-F5344CB8AC3E}">
        <p14:creationId xmlns:p14="http://schemas.microsoft.com/office/powerpoint/2010/main" val="160090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215CA-43A4-40FA-B540-FEBF1AD87672}"/>
              </a:ext>
            </a:extLst>
          </p:cNvPr>
          <p:cNvSpPr/>
          <p:nvPr/>
        </p:nvSpPr>
        <p:spPr>
          <a:xfrm>
            <a:off x="271243" y="180052"/>
            <a:ext cx="9879435" cy="966803"/>
          </a:xfrm>
          <a:prstGeom prst="rect">
            <a:avLst/>
          </a:prstGeom>
        </p:spPr>
        <p:txBody>
          <a:bodyPr wrap="square">
            <a:spAutoFit/>
          </a:bodyPr>
          <a:lstStyle/>
          <a:p>
            <a:pPr algn="just">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DOCUMENT 3 : Documentaire « Bienvenue dans la vraie vie des femmes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Du début à 4 minutes et 10 secondes</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u="sng" dirty="0">
                <a:solidFill>
                  <a:srgbClr val="0000FF"/>
                </a:solidFill>
                <a:latin typeface="Times New Roman" panose="02020603050405020304" pitchFamily="18" charset="0"/>
                <a:ea typeface="Calibri" panose="020F0502020204030204" pitchFamily="34" charset="0"/>
                <a:cs typeface="Arial" panose="020B0604020202020204" pitchFamily="34" charset="0"/>
                <a:hlinkClick r:id="rId2"/>
              </a:rPr>
              <a:t>https://www.dailymotion.com/video/xn66mb</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612AD25-670C-4655-938C-8AC5FC5AE326}"/>
              </a:ext>
            </a:extLst>
          </p:cNvPr>
          <p:cNvSpPr/>
          <p:nvPr/>
        </p:nvSpPr>
        <p:spPr>
          <a:xfrm>
            <a:off x="808139" y="1704243"/>
            <a:ext cx="9879434" cy="2448619"/>
          </a:xfrm>
          <a:prstGeom prst="rect">
            <a:avLst/>
          </a:prstGeom>
          <a:ln w="3175">
            <a:solidFill>
              <a:schemeClr val="tx1"/>
            </a:solidFill>
          </a:ln>
        </p:spPr>
        <p:txBody>
          <a:bodyPr wrap="square">
            <a:spAutoFit/>
          </a:bodyPr>
          <a:lstStyle/>
          <a:p>
            <a:pPr algn="ctr">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Les différences observées entre les filles et les garçons sont-elles innées ou acquises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i="1" dirty="0">
                <a:latin typeface="Times New Roman" panose="02020603050405020304" pitchFamily="18" charset="0"/>
                <a:ea typeface="Calibri" panose="020F0502020204030204" pitchFamily="34" charset="0"/>
                <a:cs typeface="Arial" panose="020B0604020202020204" pitchFamily="34" charset="0"/>
              </a:rPr>
              <a:t>Travail individuel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Repérez la structure du texte et les arguments qu’il met en avant (document 2)</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Quels sont les arguments défendus dans le documentaire ? (Document 3)</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i="1" dirty="0">
                <a:latin typeface="Times New Roman" panose="02020603050405020304" pitchFamily="18" charset="0"/>
                <a:ea typeface="Calibri" panose="020F0502020204030204" pitchFamily="34" charset="0"/>
                <a:cs typeface="Arial" panose="020B0604020202020204" pitchFamily="34" charset="0"/>
              </a:rPr>
              <a:t>Travail en groupes :</a:t>
            </a:r>
            <a:r>
              <a:rPr lang="fr-FR" dirty="0">
                <a:latin typeface="Times New Roman" panose="02020603050405020304" pitchFamily="18" charset="0"/>
                <a:ea typeface="Calibri" panose="020F0502020204030204" pitchFamily="34" charset="0"/>
                <a:cs typeface="Arial" panose="020B0604020202020204" pitchFamily="34" charset="0"/>
              </a:rPr>
              <a:t> construire une argumentation qui permette de répondre à la question posée</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290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C1FC33-45EB-40F9-8B12-59727B08DF79}"/>
              </a:ext>
            </a:extLst>
          </p:cNvPr>
          <p:cNvSpPr/>
          <p:nvPr/>
        </p:nvSpPr>
        <p:spPr>
          <a:xfrm>
            <a:off x="822121" y="760802"/>
            <a:ext cx="10091956" cy="4150945"/>
          </a:xfrm>
          <a:prstGeom prst="rect">
            <a:avLst/>
          </a:prstGeom>
        </p:spPr>
        <p:txBody>
          <a:bodyPr wrap="square">
            <a:spAutoFit/>
          </a:bodyPr>
          <a:lstStyle/>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Muriel DARMON</a:t>
            </a:r>
            <a:r>
              <a:rPr lang="fr-FR" dirty="0">
                <a:latin typeface="Times New Roman" panose="02020603050405020304" pitchFamily="18" charset="0"/>
                <a:ea typeface="Calibri" panose="020F0502020204030204" pitchFamily="34" charset="0"/>
                <a:cs typeface="Arial" panose="020B0604020202020204" pitchFamily="34" charset="0"/>
              </a:rPr>
              <a:t>, « La socialisation, entre famille et école » Sociétés et représentations, février 2001</a:t>
            </a:r>
          </a:p>
          <a:p>
            <a:pPr>
              <a:lnSpc>
                <a:spcPct val="107000"/>
              </a:lnSpc>
              <a:spcAft>
                <a:spcPts val="800"/>
              </a:spcAft>
            </a:pP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Christine MENNESSON, Julien BERTRAND et Martine COURT</a:t>
            </a:r>
            <a:r>
              <a:rPr lang="fr-FR" dirty="0">
                <a:latin typeface="Times New Roman" panose="02020603050405020304" pitchFamily="18" charset="0"/>
                <a:ea typeface="Calibri" panose="020F0502020204030204" pitchFamily="34" charset="0"/>
                <a:cs typeface="Arial" panose="020B0604020202020204" pitchFamily="34" charset="0"/>
              </a:rPr>
              <a:t>, « Forger sa volonté ou s’exprimer : les usages socialement différenciés des pratiques physiques et sportives enfantines », Sociologie, 2016/4 Vol.7</a:t>
            </a:r>
          </a:p>
          <a:p>
            <a:pPr>
              <a:lnSpc>
                <a:spcPct val="107000"/>
              </a:lnSpc>
              <a:spcAft>
                <a:spcPts val="800"/>
              </a:spcAft>
            </a:pP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Martine CARTIER, Isabelle COUTANT, Olivier MASCLET et Yasmine SIBLOT</a:t>
            </a:r>
            <a:r>
              <a:rPr lang="fr-FR" dirty="0">
                <a:latin typeface="Times New Roman" panose="02020603050405020304" pitchFamily="18" charset="0"/>
                <a:ea typeface="Calibri" panose="020F0502020204030204" pitchFamily="34" charset="0"/>
                <a:cs typeface="Arial" panose="020B0604020202020204" pitchFamily="34" charset="0"/>
              </a:rPr>
              <a:t>, « Jeunes des pavillons. Entre-soi dans les établissements et avenir social incertain », Agora débats/ jeunesses, 2009/3, n°53</a:t>
            </a:r>
          </a:p>
          <a:p>
            <a:pPr>
              <a:lnSpc>
                <a:spcPct val="107000"/>
              </a:lnSpc>
              <a:spcAft>
                <a:spcPts val="800"/>
              </a:spcAft>
            </a:pP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Christine DETREZ</a:t>
            </a:r>
            <a:r>
              <a:rPr lang="fr-FR" dirty="0">
                <a:latin typeface="Times New Roman" panose="02020603050405020304" pitchFamily="18" charset="0"/>
                <a:ea typeface="Calibri" panose="020F0502020204030204" pitchFamily="34" charset="0"/>
                <a:cs typeface="Arial" panose="020B0604020202020204" pitchFamily="34" charset="0"/>
              </a:rPr>
              <a:t>, « Il était une fois le corps ; la construction biologique du corps dans les encyclopédies pour enfants », Sociétés contemporaines, 2005/3, n°59-60</a:t>
            </a:r>
            <a:endParaRPr lang="fr-FR"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39413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5923E3-4269-4C4C-9A18-8737786DF4FA}"/>
              </a:ext>
            </a:extLst>
          </p:cNvPr>
          <p:cNvSpPr/>
          <p:nvPr/>
        </p:nvSpPr>
        <p:spPr>
          <a:xfrm>
            <a:off x="472580" y="450583"/>
            <a:ext cx="10214994" cy="671915"/>
          </a:xfrm>
          <a:prstGeom prst="rect">
            <a:avLst/>
          </a:prstGeom>
          <a:ln w="6350">
            <a:solidFill>
              <a:schemeClr val="tx1"/>
            </a:solidFill>
          </a:ln>
        </p:spPr>
        <p:txBody>
          <a:bodyPr wrap="square">
            <a:spAutoFit/>
          </a:bodyPr>
          <a:lstStyle/>
          <a:p>
            <a:pPr>
              <a:lnSpc>
                <a:spcPct val="107000"/>
              </a:lnSpc>
              <a:spcAft>
                <a:spcPts val="0"/>
              </a:spcAft>
            </a:pPr>
            <a:r>
              <a:rPr lang="fr-FR" b="1" dirty="0">
                <a:solidFill>
                  <a:srgbClr val="00B050"/>
                </a:solidFill>
              </a:rPr>
              <a:t>2</a:t>
            </a:r>
            <a:r>
              <a:rPr lang="fr-FR" b="1" baseline="30000" dirty="0">
                <a:solidFill>
                  <a:srgbClr val="00B050"/>
                </a:solidFill>
              </a:rPr>
              <a:t>ème</a:t>
            </a:r>
            <a:r>
              <a:rPr lang="fr-FR" b="1" dirty="0">
                <a:solidFill>
                  <a:srgbClr val="00B050"/>
                </a:solidFill>
              </a:rPr>
              <a:t>  item: </a:t>
            </a:r>
            <a:r>
              <a:rPr lang="fr-FR" dirty="0">
                <a:solidFill>
                  <a:srgbClr val="00B050"/>
                </a:solidFill>
              </a:rPr>
              <a:t>Comprendre comment la diversité des configurations familiales modifie les conditions de la socialisation des enfants et des adolescents. </a:t>
            </a:r>
          </a:p>
        </p:txBody>
      </p:sp>
      <p:sp>
        <p:nvSpPr>
          <p:cNvPr id="4" name="Rectangle 3">
            <a:extLst>
              <a:ext uri="{FF2B5EF4-FFF2-40B4-BE49-F238E27FC236}">
                <a16:creationId xmlns:a16="http://schemas.microsoft.com/office/drawing/2014/main" id="{77754D02-E2DB-49DB-82E2-3F1A2AF452D7}"/>
              </a:ext>
            </a:extLst>
          </p:cNvPr>
          <p:cNvSpPr/>
          <p:nvPr/>
        </p:nvSpPr>
        <p:spPr>
          <a:xfrm>
            <a:off x="472580" y="1122498"/>
            <a:ext cx="11073467" cy="5811206"/>
          </a:xfrm>
          <a:prstGeom prst="rect">
            <a:avLst/>
          </a:prstGeom>
        </p:spPr>
        <p:txBody>
          <a:bodyPr wrap="square">
            <a:spAutoFit/>
          </a:bodyPr>
          <a:lstStyle/>
          <a:p>
            <a:pPr>
              <a:lnSpc>
                <a:spcPct val="107000"/>
              </a:lnSpc>
              <a:spcAft>
                <a:spcPts val="800"/>
              </a:spcAft>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Ce que l’enseignant doit savoir pour assurer la transposition didactique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Rompre avec une conception trop « mécaniciste » du processus de socialisation et montrer que les acteurs sociaux, qui sont multiples, peuvent être à l’origine de variations de ce processus.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S’intéresser à la conception dispositionnaliste de la socialisation (</a:t>
            </a:r>
            <a:r>
              <a:rPr lang="fr-FR" i="1" dirty="0">
                <a:solidFill>
                  <a:srgbClr val="0070C0"/>
                </a:solidFill>
                <a:latin typeface="Times New Roman" panose="02020603050405020304" pitchFamily="18" charset="0"/>
                <a:ea typeface="Calibri" panose="020F0502020204030204" pitchFamily="34" charset="0"/>
                <a:cs typeface="Arial" panose="020B0604020202020204" pitchFamily="34" charset="0"/>
              </a:rPr>
              <a:t>Cf. L’homme pluriel, </a:t>
            </a:r>
            <a:r>
              <a:rPr lang="fr-FR" i="1" u="sng" dirty="0">
                <a:solidFill>
                  <a:srgbClr val="0070C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B. Lahire</a:t>
            </a: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 qui remet en cause, au moins à partie, une approche davantage fonctionnaliste</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Il s’agit alors de s’intéresser davantage au rôle de l’individu dans le processus de socialisation c’est-à-dire de mettre l’accent sur une analyse microscopique</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Savoir qu’il existe des cas atypiques (exemple : « les transfuges ») et essayer d’en expliquer les raisons en mettant en évidence les différences « secondaires » de socialisation entre les familles « équivalentes » d’un point de vue statistique</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Considérer la notion de configurations familiales dans une acception large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Rôle de la fratrie / Diversité des diplômes au sein de la famille/ structures familiales/ etc.</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Dans « Tableaux de familles », Bernard LAHIRE retient cinq critères pour évoquer la diversité des configurations familiales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Les formes familiales de la culture écrite</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Les conditions et les dispositions économiques</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L’ordre moral domestique</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Les formes d’exercice de l’autorité familiale</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Times New Roman" panose="02020603050405020304" pitchFamily="18" charset="0"/>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Les modes familiaux d’investissement pédagogique</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3680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 de texte 7">
            <a:extLst>
              <a:ext uri="{FF2B5EF4-FFF2-40B4-BE49-F238E27FC236}">
                <a16:creationId xmlns:a16="http://schemas.microsoft.com/office/drawing/2014/main" id="{B26B0218-6DF4-4320-93F9-98689A0C33F2}"/>
              </a:ext>
            </a:extLst>
          </p:cNvPr>
          <p:cNvSpPr txBox="1"/>
          <p:nvPr/>
        </p:nvSpPr>
        <p:spPr>
          <a:xfrm>
            <a:off x="497700" y="321070"/>
            <a:ext cx="10374432" cy="362175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fr-FR" b="1" u="sng" dirty="0">
                <a:effectLst/>
                <a:latin typeface="Times New Roman" panose="02020603050405020304" pitchFamily="18" charset="0"/>
                <a:ea typeface="Calibri" panose="020F0502020204030204" pitchFamily="34" charset="0"/>
                <a:cs typeface="Arial" panose="020B0604020202020204" pitchFamily="34" charset="0"/>
              </a:rPr>
              <a:t>Objectifs :</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fr-FR" b="1" u="sng" dirty="0">
                <a:effectLst/>
                <a:latin typeface="Times New Roman" panose="02020603050405020304" pitchFamily="18" charset="0"/>
                <a:ea typeface="Calibri" panose="020F0502020204030204" pitchFamily="34" charset="0"/>
                <a:cs typeface="Arial" panose="020B0604020202020204" pitchFamily="34" charset="0"/>
              </a:rPr>
              <a:t>En termes de savoir-faire… :</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Times New Roman" panose="02020603050405020304" pitchFamily="18" charset="0"/>
              <a:buChar char="-"/>
            </a:pPr>
            <a:r>
              <a:rPr lang="fr-FR" dirty="0">
                <a:effectLst/>
                <a:latin typeface="Times New Roman" panose="02020603050405020304" pitchFamily="18" charset="0"/>
                <a:ea typeface="Calibri" panose="020F0502020204030204" pitchFamily="34" charset="0"/>
                <a:cs typeface="Arial" panose="020B0604020202020204" pitchFamily="34" charset="0"/>
              </a:rPr>
              <a:t>Faire des observations statistiques et, prendre appui sur des documents scientifiques pour essayer de les expliquer </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0"/>
              </a:spcAft>
            </a:pPr>
            <a:r>
              <a:rPr lang="fr-FR" dirty="0">
                <a:effectLst/>
                <a:latin typeface="Times New Roman" panose="02020603050405020304" pitchFamily="18" charset="0"/>
                <a:ea typeface="Calibri" panose="020F0502020204030204" pitchFamily="34" charset="0"/>
                <a:cs typeface="Arial" panose="020B0604020202020204" pitchFamily="34" charset="0"/>
              </a:rPr>
              <a:t> </a:t>
            </a:r>
            <a:endParaRPr lang="fr-FR"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fr-FR" b="1" u="sng" dirty="0">
                <a:effectLst/>
                <a:latin typeface="Times New Roman" panose="02020603050405020304" pitchFamily="18" charset="0"/>
                <a:ea typeface="Calibri" panose="020F0502020204030204" pitchFamily="34" charset="0"/>
                <a:cs typeface="Arial" panose="020B0604020202020204" pitchFamily="34" charset="0"/>
              </a:rPr>
              <a:t>… Et de savoirs :</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Times New Roman" panose="02020603050405020304" pitchFamily="18" charset="0"/>
              <a:buChar char="-"/>
            </a:pPr>
            <a:r>
              <a:rPr lang="fr-FR" dirty="0">
                <a:effectLst/>
                <a:latin typeface="Times New Roman" panose="02020603050405020304" pitchFamily="18" charset="0"/>
                <a:ea typeface="Calibri" panose="020F0502020204030204" pitchFamily="34" charset="0"/>
                <a:cs typeface="Arial" panose="020B0604020202020204" pitchFamily="34" charset="0"/>
              </a:rPr>
              <a:t>Comprendre qu’il existe des configurations familiales différentes : rôle de la fratrie, diversité des diplômes au sein de la famille, modèle familial (familles recomposées, nucléaires…)</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Times New Roman" panose="02020603050405020304" pitchFamily="18" charset="0"/>
              <a:buChar char="-"/>
            </a:pPr>
            <a:r>
              <a:rPr lang="fr-FR" dirty="0">
                <a:effectLst/>
                <a:latin typeface="Times New Roman" panose="02020603050405020304" pitchFamily="18" charset="0"/>
                <a:ea typeface="Calibri" panose="020F0502020204030204" pitchFamily="34" charset="0"/>
                <a:cs typeface="Arial" panose="020B0604020202020204" pitchFamily="34" charset="0"/>
              </a:rPr>
              <a:t>Comprendre que les configurations différentes de ces familles influencent la socialisation des enfants et des adolescents</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Times New Roman" panose="02020603050405020304" pitchFamily="18" charset="0"/>
              <a:buChar char="-"/>
            </a:pPr>
            <a:r>
              <a:rPr lang="fr-FR" b="1" dirty="0">
                <a:effectLst/>
                <a:latin typeface="Times New Roman" panose="02020603050405020304" pitchFamily="18" charset="0"/>
                <a:ea typeface="Calibri" panose="020F0502020204030204" pitchFamily="34" charset="0"/>
                <a:cs typeface="Arial" panose="020B0604020202020204" pitchFamily="34" charset="0"/>
              </a:rPr>
              <a:t>Comprendre pourquoi entre des familles « équivalentes » d’un point de vue statistique, les socialisations n’ont pas les mêmes effets</a:t>
            </a:r>
            <a:endParaRPr lang="fr-FR"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67322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0F1EC64-9FFD-45A0-A16A-187F4598B0B1}"/>
              </a:ext>
            </a:extLst>
          </p:cNvPr>
          <p:cNvPicPr/>
          <p:nvPr/>
        </p:nvPicPr>
        <p:blipFill rotWithShape="1">
          <a:blip r:embed="rId2"/>
          <a:srcRect l="11078" t="5002" r="11706" b="38126"/>
          <a:stretch/>
        </p:blipFill>
        <p:spPr bwMode="auto">
          <a:xfrm>
            <a:off x="1954635" y="1392572"/>
            <a:ext cx="6946083" cy="4655889"/>
          </a:xfrm>
          <a:prstGeom prst="rect">
            <a:avLst/>
          </a:prstGeom>
          <a:ln>
            <a:noFill/>
          </a:ln>
          <a:extLst>
            <a:ext uri="{53640926-AAD7-44D8-BBD7-CCE9431645EC}">
              <a14:shadowObscured xmlns:a14="http://schemas.microsoft.com/office/drawing/2010/main"/>
            </a:ext>
          </a:extLst>
        </p:spPr>
      </p:pic>
      <p:sp>
        <p:nvSpPr>
          <p:cNvPr id="3" name="ZoneTexte 2">
            <a:extLst>
              <a:ext uri="{FF2B5EF4-FFF2-40B4-BE49-F238E27FC236}">
                <a16:creationId xmlns:a16="http://schemas.microsoft.com/office/drawing/2014/main" id="{B1D1CCD8-91B8-4853-A2B6-A029FD497372}"/>
              </a:ext>
            </a:extLst>
          </p:cNvPr>
          <p:cNvSpPr txBox="1"/>
          <p:nvPr/>
        </p:nvSpPr>
        <p:spPr>
          <a:xfrm>
            <a:off x="2449585" y="721453"/>
            <a:ext cx="2842573" cy="461665"/>
          </a:xfrm>
          <a:prstGeom prst="rect">
            <a:avLst/>
          </a:prstGeom>
          <a:noFill/>
        </p:spPr>
        <p:txBody>
          <a:bodyPr wrap="none" rtlCol="0">
            <a:spAutoFit/>
          </a:bodyPr>
          <a:lstStyle/>
          <a:p>
            <a:r>
              <a:rPr lang="fr-FR" sz="2400" b="1" dirty="0">
                <a:solidFill>
                  <a:srgbClr val="7030A0"/>
                </a:solidFill>
              </a:rPr>
              <a:t>En classe de seconde</a:t>
            </a:r>
          </a:p>
        </p:txBody>
      </p:sp>
    </p:spTree>
    <p:extLst>
      <p:ext uri="{BB962C8B-B14F-4D97-AF65-F5344CB8AC3E}">
        <p14:creationId xmlns:p14="http://schemas.microsoft.com/office/powerpoint/2010/main" val="2199855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B9D6EF-4D93-4BFF-B0D9-B12BB972FFC3}"/>
              </a:ext>
            </a:extLst>
          </p:cNvPr>
          <p:cNvSpPr>
            <a:spLocks noChangeArrowheads="1"/>
          </p:cNvSpPr>
          <p:nvPr/>
        </p:nvSpPr>
        <p:spPr bwMode="auto">
          <a:xfrm>
            <a:off x="0" y="-79176"/>
            <a:ext cx="1246482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DOCUMENT 1</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partition des coll</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giens dans les trois classes de difficult</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scolaires selon les diplômes parentaux combin</a:t>
            </a: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 (% en lignes)</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4097" name="Image 5">
            <a:extLst>
              <a:ext uri="{FF2B5EF4-FFF2-40B4-BE49-F238E27FC236}">
                <a16:creationId xmlns:a16="http://schemas.microsoft.com/office/drawing/2014/main" id="{2C818BFE-A38E-4498-9CCC-0A69ADECA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405" b="19426"/>
          <a:stretch>
            <a:fillRect/>
          </a:stretch>
        </p:blipFill>
        <p:spPr bwMode="auto">
          <a:xfrm>
            <a:off x="0" y="457200"/>
            <a:ext cx="9511925" cy="23111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33D21F94-E996-4B6C-826A-987AB071D0F4}"/>
              </a:ext>
            </a:extLst>
          </p:cNvPr>
          <p:cNvSpPr>
            <a:spLocks noChangeArrowheads="1"/>
          </p:cNvSpPr>
          <p:nvPr/>
        </p:nvSpPr>
        <p:spPr bwMode="auto">
          <a:xfrm>
            <a:off x="184557" y="3076813"/>
            <a:ext cx="11352109"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Champ</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donn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issues d</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une enquête par questionnaire dans quatre coll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ges de 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agglom</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ration lyonnaise, mars 1999</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Source</a:t>
            </a:r>
            <a:r>
              <a:rPr kumimoji="0" lang="fr-FR" altLang="fr-FR"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Revue Id</a:t>
            </a:r>
            <a:r>
              <a:rPr kumimoji="0" lang="fr-FR" altLang="fr-FR"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mars 2018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Q1-</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Faites une lecture de la donn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13.8.</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les questions suivantes, vous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pondrez en appuyant votre observation par une ou plusieurs donn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chiffr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Q2-</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Parmi les familles dans lesquelles aucun des parents 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le baccalaur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quelle est la part des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ves qui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ussissent et celle de ceux qui sont en difficult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Q3-</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Votre camarade affirme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qu</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ussisse, il faut que son p</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et sa m</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aient le bac ou plus</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êtes-vous d</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accord avec lui</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Pourquoi</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Q3-</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Le fait que les deux parents aient le bac ou plus est-il suffisant pour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ussir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cole</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Quels facteurs peuvent alors expliquer cette observation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fr-FR" altLang="fr-FR"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mission d</a:t>
            </a:r>
            <a:r>
              <a:rPr kumimoji="0" lang="fr-FR" altLang="fr-FR"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hypoth</a:t>
            </a:r>
            <a:r>
              <a:rPr kumimoji="0" lang="fr-FR" altLang="fr-FR"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ses et transition vers la suite du cours)</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6270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6A258A-8D23-44E5-B9F9-9ADAE105E96C}"/>
              </a:ext>
            </a:extLst>
          </p:cNvPr>
          <p:cNvSpPr/>
          <p:nvPr/>
        </p:nvSpPr>
        <p:spPr>
          <a:xfrm>
            <a:off x="295013" y="421086"/>
            <a:ext cx="11601974" cy="4819524"/>
          </a:xfrm>
          <a:prstGeom prst="rect">
            <a:avLst/>
          </a:prstGeom>
        </p:spPr>
        <p:txBody>
          <a:bodyPr wrap="square">
            <a:spAutoFit/>
          </a:bodyPr>
          <a:lstStyle/>
          <a:p>
            <a:pPr>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DOCUMENT 2 : Les familles de Johanna et Imane</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u="sng" dirty="0">
                <a:latin typeface="Times New Roman" panose="02020603050405020304" pitchFamily="18" charset="0"/>
                <a:ea typeface="Calibri" panose="020F0502020204030204" pitchFamily="34" charset="0"/>
                <a:cs typeface="Arial" panose="020B0604020202020204" pitchFamily="34" charset="0"/>
              </a:rPr>
              <a:t>Johanna U., née à Lyon</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C'est avec le père de Johanna que s'effectue la prise de rendez-vous. Il apparaît tout d'abord méfiant, réticent. Il nous demande un papier, « une carte » et n'accepte l'entretien que lorsqu'il voit le mot que nous avons fait passer par l'école et que sa fille n'avait pas montré.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Le père de Johanna est ouvrier qualifié et sa mère employée, un père détenteur d'un CAP et une mère qui est allée jusqu'en seconde.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Le père souhaite à son fils un bel avenir scolaire, voudrait qu'il s'en sorte mieux que lui dans la vie, prend des sanctions lorsqu'il baisse scolairement, dit à son sujet, comme sa femme à propos de Johanna, qu'il « faut qu'on soit derrière ». La mère surveille constamment sa fille, lui fait faire ses devoirs, vérifie qu'elle les a bien faits, contrôle ses notes, ses fréquentations, la punit ou la tape lorsqu'elle ne fait pas les choses correctement, lui achète des cahiers de devoirs de vacances, va voir les enseignants pour leur poser des questions, a placé sa fille chez l'orthophoniste (depuis deux ans) ... On peut même souligner la pratique du catéchisme tous les mercredis matin (forme scolarisée de transmission de la religion : avec lecture, écoute, dialogue...) et la fréquentation du centre aéré, indiquant une participation à des instances éducatives extérieures. Et les propos de l'enseignant responsable de Johanna confirment bien cette impression : « La maman s'exprime bien hein » ; « Elle est très suivie par sa maman, qui s'en occupe, qui l'emmène à l'orthophonie. »</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679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B818E-B821-42C7-9F35-254FAF7BD2E2}"/>
              </a:ext>
            </a:extLst>
          </p:cNvPr>
          <p:cNvSpPr>
            <a:spLocks noChangeArrowheads="1"/>
          </p:cNvSpPr>
          <p:nvPr/>
        </p:nvSpPr>
        <p:spPr bwMode="auto">
          <a:xfrm>
            <a:off x="415451" y="428786"/>
            <a:ext cx="1110953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Imane M., n</a:t>
            </a:r>
            <a:r>
              <a:rPr kumimoji="0" lang="fr-FR" altLang="fr-FR" sz="16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a:t>
            </a:r>
            <a:r>
              <a:rPr kumimoji="0" lang="fr-FR" altLang="fr-FR" sz="16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sng"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Lyon</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M., le p</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d</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Imane, a 41 ans, est originaire de Tunisie. Il a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scolaris</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jusqu'en sixi</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 (il a redoubl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une classe), puis il a suivi une formation de m</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canique pendant deux ans et l'a abandonn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pour travailler. Venu en France en 1971, il a fait un stage de six mois en automatisme, puis un stage d'un an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dans l'entreprise au sein de laquelle il travaille aujourd'hui comme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gleur-P3. En Tunisie, il travaillait pour Tunis Air,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roport, et s'occupait de l'achat et de la commande des pi</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ces d</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tach</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d'avion dans diff</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rents pays europ</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ens. Son p</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travaillait comme gardien dans une soci</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avait fr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quent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cole coranique ; sa m</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n'a jamais travaill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n'est jamais all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cole.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Mme. M., la m</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d</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Imane, a 38 ans et est arriv</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en 1975. Elle a suivi en Tunisie l'enseignement arabe pendant quatre ou cinq ans et a du mal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lire et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crire le fran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ç</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ais. Son p</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tait agriculteur, sa m</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 ne travaillait pas.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 M.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voquera le militantisme syndical et politique qui l'a conduit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quitter la Tunisie. Il avait adh</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au Parti communiste et avait tendance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dire ce qu'il pensait dans un pays o</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libert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syndicale et politique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tait particuli</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rement limit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 C'est pour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chapper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gros ennuis qu'il a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migr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Ç</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m'a pos</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beaucoup de probl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mes. J'ai commenc</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 le syndicat d'abord et vu que, comme j'vous ai dit, y avait pas beaucoup de libert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 tout... J'</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tais jeune, j'avais aucune responsabilit</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je m'en foutais compl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tement. Moi je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pondais, c'est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ç</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le probl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 moi je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pondais. Quand y a quelque chose qui allait pas, je le dis, même en face mes grands chefs, mes grands responsables de l'entreprise, je parle. Alors j'</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tais mal vu, j'</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tais mal estim</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On risquait tout, tout, tout : de perdre l'emploi, emprisonnement, tout hein. On risquait tout, et moi je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pondais.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Assagi par les ann</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 M. M. avoue ne plus avoir aucune envie de militer ici.</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Extraits de </a:t>
            </a:r>
            <a:r>
              <a:rPr kumimoji="0" lang="fr-FR" altLang="fr-FR"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Tableaux de familles</a:t>
            </a:r>
            <a:r>
              <a:rPr kumimoji="0" lang="fr-FR" altLang="fr-FR"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heurs et malheurs scolaires en milieux populaires</a:t>
            </a:r>
            <a:r>
              <a:rPr kumimoji="0" lang="fr-FR" altLang="fr-FR"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Bernard LAHIRE, Gallimard, Le Seuil, 1995.</a:t>
            </a:r>
            <a:endParaRPr kumimoji="0" lang="fr-FR" altLang="fr-F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Q1-</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Selon vous, laquelle de ces deux fillettes a le plus de chance de r</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ussir </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cole</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Pourquoi</a:t>
            </a: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r-FR" altLang="fr-FR"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518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91D5E9-B0F0-46EC-A7D5-6E96EF5DA10F}"/>
              </a:ext>
            </a:extLst>
          </p:cNvPr>
          <p:cNvSpPr/>
          <p:nvPr/>
        </p:nvSpPr>
        <p:spPr>
          <a:xfrm>
            <a:off x="243281" y="217630"/>
            <a:ext cx="11836865" cy="5507405"/>
          </a:xfrm>
          <a:prstGeom prst="rect">
            <a:avLst/>
          </a:prstGeom>
        </p:spPr>
        <p:txBody>
          <a:bodyPr wrap="square">
            <a:spAutoFit/>
          </a:bodyPr>
          <a:lstStyle/>
          <a:p>
            <a:pPr algn="just">
              <a:lnSpc>
                <a:spcPct val="107000"/>
              </a:lnSpc>
              <a:spcAft>
                <a:spcPts val="0"/>
              </a:spcAft>
            </a:pPr>
            <a:r>
              <a:rPr lang="fr-FR" sz="1200" b="1" dirty="0">
                <a:latin typeface="Times New Roman" panose="02020603050405020304" pitchFamily="18" charset="0"/>
                <a:ea typeface="Calibri" panose="020F0502020204030204" pitchFamily="34" charset="0"/>
                <a:cs typeface="Arial" panose="020B0604020202020204" pitchFamily="34" charset="0"/>
              </a:rPr>
              <a:t>DOCUMENT 3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200" b="1" u="sng" dirty="0">
                <a:latin typeface="Times New Roman" panose="02020603050405020304" pitchFamily="18" charset="0"/>
                <a:ea typeface="Calibri" panose="020F0502020204030204" pitchFamily="34" charset="0"/>
                <a:cs typeface="Arial" panose="020B0604020202020204" pitchFamily="34" charset="0"/>
              </a:rPr>
              <a:t>Johanna U., née à Lyon, à l'heure scolairement, a obtenu 1,8 sur 10 à l'évaluation</a:t>
            </a:r>
          </a:p>
          <a:p>
            <a:pPr algn="just">
              <a:lnSpc>
                <a:spcPct val="107000"/>
              </a:lnSpc>
              <a:spcAft>
                <a:spcPts val="0"/>
              </a:spcAft>
            </a:pPr>
            <a:endParaRPr lang="fr-FR" sz="12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07000"/>
              </a:lnSpc>
              <a:spcAft>
                <a:spcPts val="0"/>
              </a:spcAft>
            </a:pPr>
            <a:r>
              <a:rPr lang="fr-FR" sz="1200" dirty="0">
                <a:latin typeface="Times New Roman" panose="02020603050405020304" pitchFamily="18" charset="0"/>
                <a:ea typeface="Calibri" panose="020F0502020204030204" pitchFamily="34" charset="0"/>
                <a:cs typeface="Arial" panose="020B0604020202020204" pitchFamily="34" charset="0"/>
              </a:rPr>
              <a:t>Le père est ouvrier qualifié, mais a de faibles pratiques de lecture. Il aime mieux regarder le journal télévisé que lire le journal. Quand il lui arrive de le lire, il s'intéresse aux faits divers et au football mais, comme sa femme, pas à la politique […] dont il se sent très éloigné. […] Lorsqu'il dit : « Avant, fut un temps, je lisais beaucoup », sa compagne se met à rire aux éclats, le désavouant immédiatement par là même. Il ajoute alors : « Maintenant j'ai plus l'temps, je suis plutôt télé quoi. » Mme. U. semble lire un peu plus que son compagnon. Elle achète des revues (</a:t>
            </a:r>
            <a:r>
              <a:rPr lang="fr-FR" sz="1200" i="1" dirty="0">
                <a:latin typeface="Times New Roman" panose="02020603050405020304" pitchFamily="18" charset="0"/>
                <a:ea typeface="Calibri" panose="020F0502020204030204" pitchFamily="34" charset="0"/>
                <a:cs typeface="Arial" panose="020B0604020202020204" pitchFamily="34" charset="0"/>
              </a:rPr>
              <a:t>Match, Maxi, Femme actuelle)</a:t>
            </a:r>
            <a:r>
              <a:rPr lang="fr-FR" sz="1200" dirty="0">
                <a:latin typeface="Times New Roman" panose="02020603050405020304" pitchFamily="18" charset="0"/>
                <a:ea typeface="Calibri" panose="020F0502020204030204" pitchFamily="34" charset="0"/>
                <a:cs typeface="Arial" panose="020B0604020202020204" pitchFamily="34" charset="0"/>
              </a:rPr>
              <a:t> pour lire « au boulot », lit </a:t>
            </a:r>
            <a:r>
              <a:rPr lang="fr-FR" sz="1200" i="1" dirty="0">
                <a:latin typeface="Times New Roman" panose="02020603050405020304" pitchFamily="18" charset="0"/>
                <a:ea typeface="Calibri" panose="020F0502020204030204" pitchFamily="34" charset="0"/>
                <a:cs typeface="Arial" panose="020B0604020202020204" pitchFamily="34" charset="0"/>
              </a:rPr>
              <a:t>Télé-Poche</a:t>
            </a:r>
            <a:r>
              <a:rPr lang="fr-FR" sz="1200" dirty="0">
                <a:latin typeface="Times New Roman" panose="02020603050405020304" pitchFamily="18" charset="0"/>
                <a:ea typeface="Calibri" panose="020F0502020204030204" pitchFamily="34" charset="0"/>
                <a:cs typeface="Arial" panose="020B0604020202020204" pitchFamily="34" charset="0"/>
              </a:rPr>
              <a:t> en entier, est abonnée à </a:t>
            </a:r>
            <a:r>
              <a:rPr lang="fr-FR" sz="1200" i="1" dirty="0">
                <a:latin typeface="Times New Roman" panose="02020603050405020304" pitchFamily="18" charset="0"/>
                <a:ea typeface="Calibri" panose="020F0502020204030204" pitchFamily="34" charset="0"/>
                <a:cs typeface="Arial" panose="020B0604020202020204" pitchFamily="34" charset="0"/>
              </a:rPr>
              <a:t>France Loisirs</a:t>
            </a:r>
            <a:r>
              <a:rPr lang="fr-FR" sz="1200" dirty="0">
                <a:latin typeface="Times New Roman" panose="02020603050405020304" pitchFamily="18" charset="0"/>
                <a:ea typeface="Calibri" panose="020F0502020204030204" pitchFamily="34" charset="0"/>
                <a:cs typeface="Arial" panose="020B0604020202020204" pitchFamily="34" charset="0"/>
              </a:rPr>
              <a:t> et déclare lire un livre par mois. […] Tous les deux ont dans l'idée que l'encyclopédie est pour leurs enfants et non pour eux. Ils ne l'utilisent presque jamais, pas plus que leurs deux dictionnaires […]. Or une telle encyclopédie n'est sans doute guère accessible à des enfants y compris du niveau de cinquième (surtout pour un élève en difficulté scolaire. Il y a là un patrimoine culturel qui n'est guère mobilisé par les parents […]. </a:t>
            </a:r>
            <a:endParaRPr lang="fr-FR" sz="12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07000"/>
              </a:lnSpc>
              <a:spcAft>
                <a:spcPts val="0"/>
              </a:spcAft>
            </a:pPr>
            <a:r>
              <a:rPr lang="fr-FR" sz="1200" dirty="0">
                <a:latin typeface="Times New Roman" panose="02020603050405020304" pitchFamily="18" charset="0"/>
                <a:ea typeface="Calibri" panose="020F0502020204030204" pitchFamily="34" charset="0"/>
                <a:cs typeface="Arial" panose="020B0604020202020204" pitchFamily="34" charset="0"/>
              </a:rPr>
              <a:t>Autre point central dans la compréhension de cette configuration familiale : le rapport à l'écrit des parents. Ils disent explicitement ne pas aimer écrire et préférer téléphoner […]. Le père a rarement affaire à l'écrit domestique et se fait expliquer par sa femme la manière de remplir sa feuille d'impôts […]. </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200" dirty="0">
                <a:latin typeface="Times New Roman" panose="02020603050405020304" pitchFamily="18" charset="0"/>
                <a:ea typeface="Calibri" panose="020F0502020204030204" pitchFamily="34" charset="0"/>
                <a:cs typeface="Arial" panose="020B0604020202020204" pitchFamily="34" charset="0"/>
              </a:rPr>
              <a:t>Les horaires de coucher, de toilette et de repas sont souvent variables, indiquant par là une irrégularité des rythmes familiaux. […] Enfin, les modes d'intervention du père vis-à-vis de son fils (c'est lui qui a « sévi » lorsque son fils a baissé scolairement) et de la mère vis-à-vis de sa fille semblent être très coercitifs. Lorsque cela ne va pas à l'école, les parents réagissent rapidement, mais sur le mode de la punition, du chantage, de la sanction, de la privation, de la contrainte. Lorsque les notes de Johanna sont mauvaises (et elles le sont souvent) sa mère dit que celle-ci « prend la fessée », qu'elle la gronde ou qu'elle lui fait un chantage par rapport aux cadeaux d'anniversaire, même si elle avoue que cela ne marche pas longtemps car Johanna est qualifiée de « tête de mule ». II faut constamment, selon la mère, lui rappeler de faire ses devoirs, être toujours « après elle », sinon elle n'aime que s'amuser.</a:t>
            </a:r>
            <a:endParaRPr lang="fr-FR" sz="12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07000"/>
              </a:lnSpc>
              <a:spcAft>
                <a:spcPts val="0"/>
              </a:spcAft>
            </a:pPr>
            <a:r>
              <a:rPr lang="fr-FR" sz="1200" dirty="0">
                <a:latin typeface="Times New Roman" panose="02020603050405020304" pitchFamily="18" charset="0"/>
                <a:ea typeface="Calibri" panose="020F0502020204030204" pitchFamily="34" charset="0"/>
                <a:cs typeface="Arial" panose="020B0604020202020204" pitchFamily="34" charset="0"/>
              </a:rPr>
              <a:t>[…] Sa fille s'adresse d'ailleurs plutôt à sa cousine du fait du comportement de sa mère : « Quand des fois je lui ai déjà expliqué deux-trois fois et qu'elle me refait la même bêtise, alors là ça m'énerve et je tape. » On peut dire que, pour les enfants, l'école et tout ce qui en découle (les devoirs en particulier), peut apparaître, à travers les expériences familiales qu'ils en ont, comme une occasion de souffrance, de punition, de sanction, de privation, d'énervements, de fessées, et ainsi de suite. Johanna oublie souvent ses cahiers à l'école et se voit, là encore, menacée par sa mère […] et l’on peut se demander si l'oubli des cahiers ou des livres n'est pas un acte manqué sociologiquement compréhensible de la part de la fille : il est facile d'oublier de rapporter des objets qui sont à l'origine d'une expérience douloureuse.</a:t>
            </a:r>
            <a:endParaRPr lang="fr-FR" sz="1200" dirty="0">
              <a:latin typeface="Calibri" panose="020F0502020204030204" pitchFamily="34" charset="0"/>
              <a:ea typeface="Calibri" panose="020F0502020204030204" pitchFamily="34" charset="0"/>
              <a:cs typeface="Arial" panose="020B0604020202020204" pitchFamily="34" charset="0"/>
            </a:endParaRPr>
          </a:p>
          <a:p>
            <a:pPr indent="449580" algn="just">
              <a:lnSpc>
                <a:spcPct val="107000"/>
              </a:lnSpc>
              <a:spcAft>
                <a:spcPts val="0"/>
              </a:spcAft>
            </a:pPr>
            <a:r>
              <a:rPr lang="fr-FR" sz="1200" dirty="0">
                <a:latin typeface="Times New Roman" panose="02020603050405020304" pitchFamily="18" charset="0"/>
                <a:ea typeface="Calibri" panose="020F0502020204030204" pitchFamily="34" charset="0"/>
                <a:cs typeface="Arial" panose="020B0604020202020204" pitchFamily="34" charset="0"/>
              </a:rPr>
              <a:t>[…] Nous voyons […] dans une telle configuration familiale traversée par des contradictions culturelles (des désirs et espérances qui ne trouvent pas les moyens concrets de leur réalisation), les indices d'une mobilisation familiale aux effets négatifs non contrôlés. Les enfants semblent être soumis à un système de </a:t>
            </a:r>
            <a:r>
              <a:rPr lang="fr-FR" sz="1200" i="1" dirty="0">
                <a:latin typeface="Times New Roman" panose="02020603050405020304" pitchFamily="18" charset="0"/>
                <a:ea typeface="Calibri" panose="020F0502020204030204" pitchFamily="34" charset="0"/>
                <a:cs typeface="Arial" panose="020B0604020202020204" pitchFamily="34" charset="0"/>
              </a:rPr>
              <a:t>double </a:t>
            </a:r>
            <a:r>
              <a:rPr lang="fr-FR" sz="1200" i="1" dirty="0" err="1">
                <a:latin typeface="Times New Roman" panose="02020603050405020304" pitchFamily="18" charset="0"/>
                <a:ea typeface="Calibri" panose="020F0502020204030204" pitchFamily="34" charset="0"/>
                <a:cs typeface="Arial" panose="020B0604020202020204" pitchFamily="34" charset="0"/>
              </a:rPr>
              <a:t>bind</a:t>
            </a:r>
            <a:r>
              <a:rPr lang="fr-FR" sz="1200" dirty="0">
                <a:latin typeface="Times New Roman" panose="02020603050405020304" pitchFamily="18" charset="0"/>
                <a:ea typeface="Calibri" panose="020F0502020204030204" pitchFamily="34" charset="0"/>
                <a:cs typeface="Arial" panose="020B0604020202020204" pitchFamily="34" charset="0"/>
              </a:rPr>
              <a:t> avec des parents qui punissent sans pouvoir donner le « bon exemple » et qui incitent exclusivement sous forme de sanctions. Les principes ou volontés affichés par les parents devant nous ou devant les enfants peuvent aussi ne pas toujours être mis en œuvre. Alors que la mère dit être obligée de se battre pour que sa fille fasse ses devoirs plutôt que de regarder la télévision, celle-ci reste allumée pendant la totalité de la durée de l'entretien : elle est en marche sans que personne en particulier ne la regarde, un peu comme une radio que l'on aurait mise en fond sonore.</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fr-FR" dirty="0">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37439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0D59FC-E9FA-4EA5-B882-C116FCBBA356}"/>
              </a:ext>
            </a:extLst>
          </p:cNvPr>
          <p:cNvSpPr/>
          <p:nvPr/>
        </p:nvSpPr>
        <p:spPr>
          <a:xfrm>
            <a:off x="212520" y="89588"/>
            <a:ext cx="11657901" cy="6832640"/>
          </a:xfrm>
          <a:prstGeom prst="rect">
            <a:avLst/>
          </a:prstGeom>
        </p:spPr>
        <p:txBody>
          <a:bodyPr wrap="square">
            <a:spAutoFit/>
          </a:bodyPr>
          <a:lstStyle/>
          <a:p>
            <a:r>
              <a:rPr lang="fr-FR" sz="1200" dirty="0">
                <a:latin typeface="Times New Roman" panose="02020603050405020304" pitchFamily="18" charset="0"/>
                <a:ea typeface="Calibri" panose="020F0502020204030204" pitchFamily="34" charset="0"/>
              </a:rPr>
              <a:t>Au cours de l'entretien avec Johanna, celle-ci présente ses actions après la sortie de l'école dans l'ordre suivant : goûter, devoirs, télévision, jeux avec son frère - prenant donc bien soin de placer ses devoirs avant la télévision, comme sa mère ne cesse de le lui répéter. Mais si Johanna affirme aussi préférer la lecture à la télévision (elle a bien intériorisé la légitimité relative des deux pratiques), elle </a:t>
            </a:r>
            <a:r>
              <a:rPr lang="fr-FR" sz="1200" dirty="0"/>
              <a:t>parle plus des émissions qu'elle voit ( « J'regarde </a:t>
            </a:r>
            <a:r>
              <a:rPr lang="fr-FR" sz="1200" i="1" dirty="0"/>
              <a:t>Madame est servie</a:t>
            </a:r>
            <a:r>
              <a:rPr lang="fr-FR" sz="1200" dirty="0"/>
              <a:t> et </a:t>
            </a:r>
            <a:r>
              <a:rPr lang="fr-FR" sz="1200" i="1" dirty="0"/>
              <a:t>Sauvé par le gong</a:t>
            </a:r>
            <a:r>
              <a:rPr lang="fr-FR" sz="1200" dirty="0"/>
              <a:t> et </a:t>
            </a:r>
            <a:r>
              <a:rPr lang="fr-FR" sz="1200" i="1" dirty="0"/>
              <a:t>Prof et tais-toi</a:t>
            </a:r>
            <a:r>
              <a:rPr lang="fr-FR" sz="1200" dirty="0"/>
              <a:t> ») que des livres qu'elle lit. De même, la mère dit d'abord que sa fille n'a pas le droit de jouer en bas, puis qu'elle va jouer parfois avec son petit frère, et ajoute même, plus loin dans l'entretien, que le week-end, quand il fait beau, elle « l'envoie en bas ».</a:t>
            </a:r>
          </a:p>
          <a:p>
            <a:r>
              <a:rPr lang="fr-FR" sz="1200" dirty="0"/>
              <a:t> </a:t>
            </a:r>
          </a:p>
          <a:p>
            <a:r>
              <a:rPr lang="fr-FR" sz="1200" b="1" u="sng" dirty="0"/>
              <a:t>Imane M., née à Lyon, à l'heure scolairement, a obtenu 7,9 sur 10 à l'évaluation.</a:t>
            </a:r>
            <a:endParaRPr lang="fr-FR" sz="1200" b="1" dirty="0"/>
          </a:p>
          <a:p>
            <a:r>
              <a:rPr lang="fr-FR" sz="1200" dirty="0"/>
              <a:t>[…] Le style du discours de M. M. tranche avec celui de nombreux autres enquêtés. Très cordial, cet homme a incorporé un ensemble d'attitudes en harmonie avec l'école : politesse, langage explicite, construit, correct, précis, ton posé, douceur et calme dans la voix, gestes accompagnant son discours... […]</a:t>
            </a:r>
          </a:p>
          <a:p>
            <a:r>
              <a:rPr lang="fr-FR" sz="1200" dirty="0"/>
              <a:t>Son militantisme syndical et politique l'a amené non seulement à lire beaucoup de journaux et de revues politiques (</a:t>
            </a:r>
            <a:r>
              <a:rPr lang="fr-FR" sz="1200" i="1" dirty="0"/>
              <a:t>Jeune Afrique</a:t>
            </a:r>
            <a:r>
              <a:rPr lang="fr-FR" sz="1200" dirty="0"/>
              <a:t>), mais, plus largement, à apprécier des produits culturels légitimes tels que les poètes et chanteurs égyptiens ou des écrivains arabes. S'il ne lit plus aujourd'hui que des journaux (tunisiens - dont </a:t>
            </a:r>
            <a:r>
              <a:rPr lang="fr-FR" sz="1200" i="1" dirty="0"/>
              <a:t>Le Renouveau</a:t>
            </a:r>
            <a:r>
              <a:rPr lang="fr-FR" sz="1200" dirty="0"/>
              <a:t> trois fois par semaine - et français, </a:t>
            </a:r>
            <a:r>
              <a:rPr lang="fr-FR" sz="1200" i="1" dirty="0"/>
              <a:t>Le Progrès</a:t>
            </a:r>
            <a:r>
              <a:rPr lang="fr-FR" sz="1200" dirty="0"/>
              <a:t>), des revues et des livres ou des brochures professionnelles sur la « qualité totale » ; s'il a aussi abandonné toute idée de redevenir militant syndicaliste, M. M. n'a pas pour autant perdu les dispositions qui étaient liées à ces activités et qu'il reconvertit aujourd'hui dans un engagement professionnel (il a été «le premier » à vouloir suivre le stage qui l'a fait parvenir au sommet de la hiérarchie ouvrière et nous parle un long moment de son entreprise) et éducatif (« Tout ce que je fais maintenant c'est pour eux »).</a:t>
            </a:r>
          </a:p>
          <a:p>
            <a:r>
              <a:rPr lang="fr-FR" sz="1200" dirty="0"/>
              <a:t>M. M. constitue donc le pôle « culturel » de la famille. Sa femme, elle, semble plus éloignée des questions scolaires et culturelles (« Elle, elle lit pas souvent »). Elle est, en revanche, très présente dans la gestion du quotidien domestique (son mari nous la décrit comme étant « un peu maniaque » concernant la manière de faire le ménage, et l'appartement témoigne tout de suite d'une activité ménagère rigoureuse et régulière). De manière inhabituelle dans le cadre de la division sexuelle traditionnelle des tâches domestiques, mais pour des raisons de compétences, c'est donc M. M. qui se charge des papiers. Il rédige les lettres aux administrations, remplit la feuille d'impôts, les chèques pour les factures familiales, écrit les mots pour l'école et classe avec méthode les documents familiaux. […] Les enfants ont donc l'image d'un père qui gère les affaires familiales, mais ils participent eux aussi aux écritures domestiques et intègrent l'écrit dans de nombreuses activités plus ou moins ludiques. […] Imane copie et garde des recettes que sa cousine, en troisième année de droit, lui communique (« Alors c'est souvent sa grande cousine qui lui donne. Elle rédige des histoires ou des poésies quand elle est malade ou qu’elle s’ennuie, essaie d'en recopier sur les livres et joue avec ses frères à se laisser des petits messages : « Pour s'amuser, on écrit pour pas se déplacer. Par exemple, moi j'écris un mot et j'le donne à mon frère pour qu'il l'emmène à l'autre. »</a:t>
            </a:r>
          </a:p>
          <a:p>
            <a:r>
              <a:rPr lang="fr-FR" sz="1200" dirty="0"/>
              <a:t>C'est toujours M. M. qui s'occupe de la scolarité des enfants. Il suit les notes d'Imane régulièrement (« Oui j'y tiens à ça ») et juge qu'elle « est bonne dans l'ensemble ». II parle souvent d'école avec ses enfants ; « Souvent, d'ailleurs, c'est la première question que je pose moi, en se mettant à table : "Alors qu'est-ce que vous avez fait ce matin ?" » II est rare qu'Imane réclame vraiment de l'aide pour ses devoirs mais, en revanche, elle en demande parfois à propos des devoirs de son frère en CM2, qu'elle essaie de faire en même temps que lui (signe qu'elle a intériorisé l'école sous la forme d'un goût personnel). Son père accepte de lui en expliquer une partie en prenant garde à ne pas l'embrouiller : « Quand elle voit son frère faire des multiplications ou des divisions, des trucs comme ça, elle essaie de les faire avec lui. Bien sûr, après avoir fini ses devoirs à elle. Bon elle prend son cahier de brouillon, comme ils ont le même bureau, bon ben, elle se met à côté de lui, elle regarde, elle fait l'opération, et à ce moment-là, elle vient me demander l'explication. […]</a:t>
            </a:r>
          </a:p>
          <a:p>
            <a:r>
              <a:rPr lang="fr-FR" sz="1200" dirty="0"/>
              <a:t>M. M. est par ailleurs très vigilant sur les temps consacrés aux devoirs et aux jeux. Lorsqu'ils rentrent de l'école, ses enfants prennent leur goûter, redescendent « s'amuser un peu pour oublier un peu, pendant une demi-heure, trois quarts d'heure », puis remontent faire leurs devoirs. M. M. a confisqué un moment la console de jeu qui prenait une trop grande place au détriment de leur travail scolaire : « Ça fait une semaine que je l'ai arrêtée. Oui parce qu'ils passent beaucoup de temps » Il encourage aussi ses enfants à ne pas se « contenter » de faire leurs devoirs pendant les vacances : « En plus de leurs devoirs, je leur pousse à faire autre chose, à lire ou à faire des exercices, en plus des devoirs bien sûr, que de passer toute la journée à jouer. » C'est encore lui qui amène ses enfants à la bibliothèque tous les quinze jours. Il voit d'ailleurs souvent sa fille lire […].</a:t>
            </a:r>
          </a:p>
          <a:p>
            <a:endParaRPr lang="fr-FR" sz="1200" dirty="0"/>
          </a:p>
          <a:p>
            <a:endParaRPr lang="fr-FR" sz="1200" dirty="0"/>
          </a:p>
          <a:p>
            <a:endParaRPr lang="fr-FR" dirty="0"/>
          </a:p>
        </p:txBody>
      </p:sp>
    </p:spTree>
    <p:extLst>
      <p:ext uri="{BB962C8B-B14F-4D97-AF65-F5344CB8AC3E}">
        <p14:creationId xmlns:p14="http://schemas.microsoft.com/office/powerpoint/2010/main" val="3236926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DB6C7-ACDA-4E79-9D3F-75AF7B8E1D3D}"/>
              </a:ext>
            </a:extLst>
          </p:cNvPr>
          <p:cNvSpPr/>
          <p:nvPr/>
        </p:nvSpPr>
        <p:spPr>
          <a:xfrm>
            <a:off x="363522" y="306103"/>
            <a:ext cx="11473344" cy="1070742"/>
          </a:xfrm>
          <a:prstGeom prst="rect">
            <a:avLst/>
          </a:prstGeom>
        </p:spPr>
        <p:txBody>
          <a:bodyPr wrap="square">
            <a:spAutoFit/>
          </a:bodyPr>
          <a:lstStyle/>
          <a:p>
            <a:pPr indent="449580" algn="just">
              <a:lnSpc>
                <a:spcPct val="107000"/>
              </a:lnSpc>
              <a:spcAft>
                <a:spcPts val="0"/>
              </a:spcAft>
            </a:pPr>
            <a:r>
              <a:rPr lang="fr-FR" sz="1200" dirty="0">
                <a:latin typeface="Times New Roman" panose="02020603050405020304" pitchFamily="18" charset="0"/>
                <a:ea typeface="Calibri" panose="020F0502020204030204" pitchFamily="34" charset="0"/>
                <a:cs typeface="Arial" panose="020B0604020202020204" pitchFamily="34" charset="0"/>
              </a:rPr>
              <a:t>Outre cela, les rythmes familiaux sont très réguliers (à 21 h « maximum » les enfants sont couchés) et le père donne même à ses enfants des conseils sur la manière d'organiser leur travail, de le planifier. […] M. M. […] faut prévoir les choses et donc mettre en œuvre une éthique du travail quotidien, régulier, permettant de ne pas, comme on dit, se laisser prendre par le temps.</a:t>
            </a:r>
            <a:endParaRPr lang="fr-FR" sz="12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0"/>
              </a:spcAft>
            </a:pPr>
            <a:r>
              <a:rPr lang="fr-FR" sz="1200" i="1" dirty="0">
                <a:latin typeface="Times New Roman" panose="02020603050405020304" pitchFamily="18" charset="0"/>
                <a:ea typeface="Calibri" panose="020F0502020204030204" pitchFamily="34" charset="0"/>
                <a:cs typeface="Arial" panose="020B0604020202020204" pitchFamily="34" charset="0"/>
              </a:rPr>
              <a:t>Extraits de « Tableaux de familles : heurs et malheurs scolaires en milieux populaires », Bernard LAHIRE, Gallimard, Le Seuil, 1995.</a:t>
            </a:r>
            <a:endParaRPr lang="fr-FR" sz="1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200" dirty="0">
                <a:latin typeface="Times New Roman" panose="02020603050405020304" pitchFamily="18" charset="0"/>
                <a:ea typeface="Calibri" panose="020F0502020204030204" pitchFamily="34" charset="0"/>
                <a:cs typeface="Arial" panose="020B0604020202020204" pitchFamily="34" charset="0"/>
              </a:rPr>
              <a:t>Q1- Complétez le tableau suivant pour mettre en évidence les différences dans les deux familles qui pourraient expliquer les performances scolaires inégales des deux fillettes :</a:t>
            </a:r>
            <a:endParaRPr lang="fr-FR"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430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70332A8-7E7E-49A7-9297-A25508251F91}"/>
              </a:ext>
            </a:extLst>
          </p:cNvPr>
          <p:cNvGraphicFramePr>
            <a:graphicFrameLocks noGrp="1"/>
          </p:cNvGraphicFramePr>
          <p:nvPr>
            <p:extLst>
              <p:ext uri="{D42A27DB-BD31-4B8C-83A1-F6EECF244321}">
                <p14:modId xmlns:p14="http://schemas.microsoft.com/office/powerpoint/2010/main" val="383230840"/>
              </p:ext>
            </p:extLst>
          </p:nvPr>
        </p:nvGraphicFramePr>
        <p:xfrm>
          <a:off x="998291" y="411060"/>
          <a:ext cx="9253056" cy="6167620"/>
        </p:xfrm>
        <a:graphic>
          <a:graphicData uri="http://schemas.openxmlformats.org/drawingml/2006/table">
            <a:tbl>
              <a:tblPr firstRow="1" firstCol="1" bandRow="1">
                <a:tableStyleId>{5C22544A-7EE6-4342-B048-85BDC9FD1C3A}</a:tableStyleId>
              </a:tblPr>
              <a:tblGrid>
                <a:gridCol w="1328429">
                  <a:extLst>
                    <a:ext uri="{9D8B030D-6E8A-4147-A177-3AD203B41FA5}">
                      <a16:colId xmlns:a16="http://schemas.microsoft.com/office/drawing/2014/main" val="1483654645"/>
                    </a:ext>
                  </a:extLst>
                </a:gridCol>
                <a:gridCol w="3733080">
                  <a:extLst>
                    <a:ext uri="{9D8B030D-6E8A-4147-A177-3AD203B41FA5}">
                      <a16:colId xmlns:a16="http://schemas.microsoft.com/office/drawing/2014/main" val="3173249776"/>
                    </a:ext>
                  </a:extLst>
                </a:gridCol>
                <a:gridCol w="4191547">
                  <a:extLst>
                    <a:ext uri="{9D8B030D-6E8A-4147-A177-3AD203B41FA5}">
                      <a16:colId xmlns:a16="http://schemas.microsoft.com/office/drawing/2014/main" val="100611666"/>
                    </a:ext>
                  </a:extLst>
                </a:gridCol>
              </a:tblGrid>
              <a:tr h="220101">
                <a:tc>
                  <a:txBody>
                    <a:bodyPr/>
                    <a:lstStyle/>
                    <a:p>
                      <a:pPr algn="just">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ctr">
                        <a:lnSpc>
                          <a:spcPct val="107000"/>
                        </a:lnSpc>
                        <a:spcAft>
                          <a:spcPts val="0"/>
                        </a:spcAft>
                      </a:pPr>
                      <a:r>
                        <a:rPr lang="fr-FR" sz="1400" dirty="0">
                          <a:effectLst/>
                        </a:rPr>
                        <a:t>Johanna qui obtient 1.8/10 aux évaluations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ctr">
                        <a:lnSpc>
                          <a:spcPct val="107000"/>
                        </a:lnSpc>
                        <a:spcAft>
                          <a:spcPts val="0"/>
                        </a:spcAft>
                      </a:pPr>
                      <a:r>
                        <a:rPr lang="fr-FR" sz="1400" dirty="0">
                          <a:effectLst/>
                        </a:rPr>
                        <a:t>Imane qui obtient 7.9/10 aux évaluations</a:t>
                      </a:r>
                      <a:endParaRPr lang="fr-FR" sz="14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extLst>
                  <a:ext uri="{0D108BD9-81ED-4DB2-BD59-A6C34878D82A}">
                    <a16:rowId xmlns:a16="http://schemas.microsoft.com/office/drawing/2014/main" val="1733598057"/>
                  </a:ext>
                </a:extLst>
              </a:tr>
              <a:tr h="364289">
                <a:tc>
                  <a:txBody>
                    <a:bodyPr/>
                    <a:lstStyle/>
                    <a:p>
                      <a:pPr algn="just">
                        <a:lnSpc>
                          <a:spcPct val="107000"/>
                        </a:lnSpc>
                        <a:spcAft>
                          <a:spcPts val="0"/>
                        </a:spcAft>
                      </a:pPr>
                      <a:r>
                        <a:rPr lang="fr-FR" sz="1200" dirty="0">
                          <a:effectLst/>
                        </a:rPr>
                        <a:t>Les diplômes des parents</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extLst>
                  <a:ext uri="{0D108BD9-81ED-4DB2-BD59-A6C34878D82A}">
                    <a16:rowId xmlns:a16="http://schemas.microsoft.com/office/drawing/2014/main" val="1162843427"/>
                  </a:ext>
                </a:extLst>
              </a:tr>
              <a:tr h="1484540">
                <a:tc>
                  <a:txBody>
                    <a:bodyPr/>
                    <a:lstStyle/>
                    <a:p>
                      <a:pPr algn="just">
                        <a:lnSpc>
                          <a:spcPct val="107000"/>
                        </a:lnSpc>
                        <a:spcAft>
                          <a:spcPts val="0"/>
                        </a:spcAft>
                      </a:pPr>
                      <a:r>
                        <a:rPr lang="fr-FR" sz="1200" dirty="0">
                          <a:effectLst/>
                        </a:rPr>
                        <a:t>Quel est le rapport que les parents entretiennent avec les livres et, plus généralement, avec l’écrit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extLst>
                  <a:ext uri="{0D108BD9-81ED-4DB2-BD59-A6C34878D82A}">
                    <a16:rowId xmlns:a16="http://schemas.microsoft.com/office/drawing/2014/main" val="2295295300"/>
                  </a:ext>
                </a:extLst>
              </a:tr>
              <a:tr h="924413">
                <a:tc>
                  <a:txBody>
                    <a:bodyPr/>
                    <a:lstStyle/>
                    <a:p>
                      <a:pPr algn="just">
                        <a:lnSpc>
                          <a:spcPct val="107000"/>
                        </a:lnSpc>
                        <a:spcAft>
                          <a:spcPts val="0"/>
                        </a:spcAft>
                      </a:pPr>
                      <a:r>
                        <a:rPr lang="fr-FR" sz="1200" dirty="0">
                          <a:effectLst/>
                        </a:rPr>
                        <a:t>Comment les parents rythment-ils le temps des enfants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extLst>
                  <a:ext uri="{0D108BD9-81ED-4DB2-BD59-A6C34878D82A}">
                    <a16:rowId xmlns:a16="http://schemas.microsoft.com/office/drawing/2014/main" val="1438905860"/>
                  </a:ext>
                </a:extLst>
              </a:tr>
              <a:tr h="2231375">
                <a:tc>
                  <a:txBody>
                    <a:bodyPr/>
                    <a:lstStyle/>
                    <a:p>
                      <a:pPr algn="just">
                        <a:lnSpc>
                          <a:spcPct val="107000"/>
                        </a:lnSpc>
                        <a:spcAft>
                          <a:spcPts val="0"/>
                        </a:spcAft>
                      </a:pPr>
                      <a:r>
                        <a:rPr lang="fr-FR" sz="1200" dirty="0">
                          <a:effectLst/>
                        </a:rPr>
                        <a:t>Les parents sont-ils soucieux des résultats scolaires de leurs enfants ?</a:t>
                      </a:r>
                    </a:p>
                    <a:p>
                      <a:pPr algn="just">
                        <a:lnSpc>
                          <a:spcPct val="107000"/>
                        </a:lnSpc>
                        <a:spcAft>
                          <a:spcPts val="0"/>
                        </a:spcAft>
                      </a:pPr>
                      <a:r>
                        <a:rPr lang="fr-FR" sz="1200" dirty="0">
                          <a:effectLst/>
                        </a:rPr>
                        <a:t>Quelle(s) attitude(s) adopte(nt)-ils pour le montrer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extLst>
                  <a:ext uri="{0D108BD9-81ED-4DB2-BD59-A6C34878D82A}">
                    <a16:rowId xmlns:a16="http://schemas.microsoft.com/office/drawing/2014/main" val="2526147571"/>
                  </a:ext>
                </a:extLst>
              </a:tr>
              <a:tr h="924413">
                <a:tc>
                  <a:txBody>
                    <a:bodyPr/>
                    <a:lstStyle/>
                    <a:p>
                      <a:pPr algn="just">
                        <a:lnSpc>
                          <a:spcPct val="107000"/>
                        </a:lnSpc>
                        <a:spcAft>
                          <a:spcPts val="0"/>
                        </a:spcAft>
                      </a:pPr>
                      <a:r>
                        <a:rPr lang="fr-FR" sz="1200" dirty="0">
                          <a:effectLst/>
                        </a:rPr>
                        <a:t>Y-a-t-il une entraide dans la famille pour faire les devoirs ?</a:t>
                      </a:r>
                      <a:endParaRPr lang="fr-FR" sz="12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a:effectLst/>
                        </a:rPr>
                        <a:t> </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tc>
                  <a:txBody>
                    <a:bodyPr/>
                    <a:lstStyle/>
                    <a:p>
                      <a:pPr algn="just">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61775" marR="61775" marT="0" marB="0"/>
                </a:tc>
                <a:extLst>
                  <a:ext uri="{0D108BD9-81ED-4DB2-BD59-A6C34878D82A}">
                    <a16:rowId xmlns:a16="http://schemas.microsoft.com/office/drawing/2014/main" val="4221313610"/>
                  </a:ext>
                </a:extLst>
              </a:tr>
            </a:tbl>
          </a:graphicData>
        </a:graphic>
      </p:graphicFrame>
    </p:spTree>
    <p:extLst>
      <p:ext uri="{BB962C8B-B14F-4D97-AF65-F5344CB8AC3E}">
        <p14:creationId xmlns:p14="http://schemas.microsoft.com/office/powerpoint/2010/main" val="2549231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9CA201-05AA-4CCE-A890-BFCCFA348CD4}"/>
              </a:ext>
            </a:extLst>
          </p:cNvPr>
          <p:cNvSpPr/>
          <p:nvPr/>
        </p:nvSpPr>
        <p:spPr>
          <a:xfrm>
            <a:off x="629174" y="614576"/>
            <a:ext cx="10595296" cy="6141810"/>
          </a:xfrm>
          <a:prstGeom prst="rect">
            <a:avLst/>
          </a:prstGeom>
        </p:spPr>
        <p:txBody>
          <a:bodyPr wrap="square">
            <a:spAutoFit/>
          </a:bodyPr>
          <a:lstStyle/>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Bernard LAHIRE, « </a:t>
            </a:r>
            <a:r>
              <a:rPr lang="fr-FR" dirty="0">
                <a:latin typeface="Times New Roman" panose="02020603050405020304" pitchFamily="18" charset="0"/>
                <a:ea typeface="Calibri" panose="020F0502020204030204" pitchFamily="34" charset="0"/>
                <a:cs typeface="Arial" panose="020B0604020202020204" pitchFamily="34" charset="0"/>
              </a:rPr>
              <a:t>Tableaux de famille, Heurs et malheurs scolaires en milieux populaires », Le Seuil, édition poche, 2012.</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Martine COURT et Gaëlle HENRI-PANABIERE</a:t>
            </a:r>
            <a:r>
              <a:rPr lang="fr-FR" dirty="0">
                <a:latin typeface="Times New Roman" panose="02020603050405020304" pitchFamily="18" charset="0"/>
                <a:ea typeface="Calibri" panose="020F0502020204030204" pitchFamily="34" charset="0"/>
                <a:cs typeface="Arial" panose="020B0604020202020204" pitchFamily="34" charset="0"/>
              </a:rPr>
              <a:t>, « La socialisation culturelles au sein de la famille: le rôle des frères et sœurs », Revue française de pédagogie, n°179, avril-juin 2012</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Gaëlle HENRI-PANABIERE</a:t>
            </a:r>
            <a:r>
              <a:rPr lang="fr-FR" dirty="0">
                <a:latin typeface="Times New Roman" panose="02020603050405020304" pitchFamily="18" charset="0"/>
                <a:ea typeface="Calibri" panose="020F0502020204030204" pitchFamily="34" charset="0"/>
                <a:cs typeface="Arial" panose="020B0604020202020204" pitchFamily="34" charset="0"/>
              </a:rPr>
              <a:t>, « Socialisations familiales et réussite scolaire : des inégalités entre catégories sociales aux inégalités au sein de la fratrie», Idées économiques et sociales, n°191, mars 2018</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Yaël BRINBAUM</a:t>
            </a:r>
            <a:r>
              <a:rPr lang="fr-FR" dirty="0">
                <a:latin typeface="Times New Roman" panose="02020603050405020304" pitchFamily="18" charset="0"/>
                <a:ea typeface="Calibri" panose="020F0502020204030204" pitchFamily="34" charset="0"/>
                <a:cs typeface="Arial" panose="020B0604020202020204" pitchFamily="34" charset="0"/>
              </a:rPr>
              <a:t>, « Famille immigrée et école: à l’encontre des idées reçues », Diversité, n°174, 4</a:t>
            </a:r>
            <a:r>
              <a:rPr lang="fr-FR" baseline="30000" dirty="0">
                <a:latin typeface="Times New Roman" panose="02020603050405020304" pitchFamily="18" charset="0"/>
                <a:ea typeface="Calibri" panose="020F0502020204030204" pitchFamily="34" charset="0"/>
                <a:cs typeface="Arial" panose="020B0604020202020204" pitchFamily="34" charset="0"/>
              </a:rPr>
              <a:t>ème</a:t>
            </a:r>
            <a:r>
              <a:rPr lang="fr-FR" dirty="0">
                <a:latin typeface="Times New Roman" panose="02020603050405020304" pitchFamily="18" charset="0"/>
                <a:ea typeface="Calibri" panose="020F0502020204030204" pitchFamily="34" charset="0"/>
                <a:cs typeface="Arial" panose="020B0604020202020204" pitchFamily="34" charset="0"/>
              </a:rPr>
              <a:t> trimestre 2013</a:t>
            </a:r>
          </a:p>
          <a:p>
            <a:pPr>
              <a:lnSpc>
                <a:spcPct val="107000"/>
              </a:lnSpc>
              <a:spcAft>
                <a:spcPts val="800"/>
              </a:spcAft>
            </a:pPr>
            <a:endParaRPr lang="fr-FR"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Paul ARCHAMBAULT</a:t>
            </a:r>
            <a:r>
              <a:rPr lang="fr-FR" dirty="0">
                <a:latin typeface="Times New Roman" panose="02020603050405020304" pitchFamily="18" charset="0"/>
                <a:ea typeface="Calibri" panose="020F0502020204030204" pitchFamily="34" charset="0"/>
                <a:cs typeface="Arial" panose="020B0604020202020204" pitchFamily="34" charset="0"/>
              </a:rPr>
              <a:t>, « Séparation et divorce: quelles conséquences sur la réussite scolaire des enfants? », Population et société, n°379, mais 2002</a:t>
            </a:r>
          </a:p>
          <a:p>
            <a:pPr>
              <a:lnSpc>
                <a:spcPct val="107000"/>
              </a:lnSpc>
              <a:spcAft>
                <a:spcPts val="800"/>
              </a:spcAft>
            </a:pPr>
            <a:endParaRPr lang="fr-FR"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Laurette CRETIN</a:t>
            </a:r>
            <a:r>
              <a:rPr lang="fr-FR" dirty="0">
                <a:latin typeface="Times New Roman" panose="02020603050405020304" pitchFamily="18" charset="0"/>
                <a:ea typeface="Calibri" panose="020F0502020204030204" pitchFamily="34" charset="0"/>
                <a:cs typeface="Arial" panose="020B0604020202020204" pitchFamily="34" charset="0"/>
              </a:rPr>
              <a:t>, « Les familles monoparentales et l’école: un plus grand risque d’échec au collège? », Education et formation, n°82, décembre 2012</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99233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5923E3-4269-4C4C-9A18-8737786DF4FA}"/>
              </a:ext>
            </a:extLst>
          </p:cNvPr>
          <p:cNvSpPr/>
          <p:nvPr/>
        </p:nvSpPr>
        <p:spPr>
          <a:xfrm>
            <a:off x="472580" y="450583"/>
            <a:ext cx="10214994" cy="671915"/>
          </a:xfrm>
          <a:prstGeom prst="rect">
            <a:avLst/>
          </a:prstGeom>
          <a:ln w="6350">
            <a:solidFill>
              <a:schemeClr val="tx1"/>
            </a:solidFill>
          </a:ln>
        </p:spPr>
        <p:txBody>
          <a:bodyPr wrap="square">
            <a:spAutoFit/>
          </a:bodyPr>
          <a:lstStyle/>
          <a:p>
            <a:pPr>
              <a:lnSpc>
                <a:spcPct val="107000"/>
              </a:lnSpc>
              <a:spcAft>
                <a:spcPts val="0"/>
              </a:spcAft>
            </a:pPr>
            <a:r>
              <a:rPr lang="fr-FR" b="1" dirty="0">
                <a:solidFill>
                  <a:srgbClr val="00B050"/>
                </a:solidFill>
              </a:rPr>
              <a:t>3</a:t>
            </a:r>
            <a:r>
              <a:rPr lang="fr-FR" b="1" baseline="30000" dirty="0">
                <a:solidFill>
                  <a:srgbClr val="00B050"/>
                </a:solidFill>
              </a:rPr>
              <a:t>ème</a:t>
            </a:r>
            <a:r>
              <a:rPr lang="fr-FR" b="1" dirty="0">
                <a:solidFill>
                  <a:srgbClr val="00B050"/>
                </a:solidFill>
              </a:rPr>
              <a:t>  item: </a:t>
            </a:r>
            <a:r>
              <a:rPr lang="fr-FR" dirty="0">
                <a:solidFill>
                  <a:srgbClr val="00B050"/>
                </a:solidFill>
              </a:rPr>
              <a:t>Comprendre qu’il existe des socialisations secondaires (professionnelle, conjugale, politique) à la suite de la socialisation primaire. </a:t>
            </a:r>
          </a:p>
        </p:txBody>
      </p:sp>
      <p:sp>
        <p:nvSpPr>
          <p:cNvPr id="4" name="Rectangle 3">
            <a:extLst>
              <a:ext uri="{FF2B5EF4-FFF2-40B4-BE49-F238E27FC236}">
                <a16:creationId xmlns:a16="http://schemas.microsoft.com/office/drawing/2014/main" id="{5CEBFA43-BF4B-422D-9697-2B8E8710B706}"/>
              </a:ext>
            </a:extLst>
          </p:cNvPr>
          <p:cNvSpPr/>
          <p:nvPr/>
        </p:nvSpPr>
        <p:spPr>
          <a:xfrm>
            <a:off x="992697" y="1521470"/>
            <a:ext cx="9938157" cy="2254848"/>
          </a:xfrm>
          <a:prstGeom prst="rect">
            <a:avLst/>
          </a:prstGeom>
        </p:spPr>
        <p:txBody>
          <a:bodyPr wrap="square">
            <a:spAutoFit/>
          </a:bodyPr>
          <a:lstStyle/>
          <a:p>
            <a:pPr>
              <a:lnSpc>
                <a:spcPct val="107000"/>
              </a:lnSpc>
              <a:spcAft>
                <a:spcPts val="800"/>
              </a:spcAft>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Ce que l’enseignant doit savoir pour assurer la transposition didactique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Mettre en évidence des temporalités différentes au cours du processus de socialisation</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Montrer que la socialisation n’est pas un processus linéaire mais que si la socialisation secondaire peut renforcer la socialisation primaire ; il peut aussi y avoir une socialisation de conversion ou de transformation</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Montrer que les influences socialisatrices sont plurielles et qu’elles impactent les trajectoires individuelles</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0865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D473A2-904F-4CBA-BCCA-11EF87A97BA0}"/>
              </a:ext>
            </a:extLst>
          </p:cNvPr>
          <p:cNvSpPr/>
          <p:nvPr/>
        </p:nvSpPr>
        <p:spPr>
          <a:xfrm>
            <a:off x="503339" y="266917"/>
            <a:ext cx="10880522" cy="6346994"/>
          </a:xfrm>
          <a:prstGeom prst="rect">
            <a:avLst/>
          </a:prstGeom>
        </p:spPr>
        <p:txBody>
          <a:bodyPr wrap="square">
            <a:spAutoFit/>
          </a:bodyPr>
          <a:lstStyle/>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Emmanuelle ZOLESIO, « Socialisations primaires / secondaires: quels enjeux? »</a:t>
            </a:r>
            <a:r>
              <a:rPr lang="fr-FR" dirty="0">
                <a:latin typeface="Times New Roman" panose="02020603050405020304" pitchFamily="18" charset="0"/>
                <a:ea typeface="Calibri" panose="020F0502020204030204" pitchFamily="34" charset="0"/>
                <a:cs typeface="Arial" panose="020B0604020202020204" pitchFamily="34" charset="0"/>
              </a:rPr>
              <a:t> », Idées économiques et sociales, n°191, mars 2018</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Emmanuelle ZOLESIO</a:t>
            </a:r>
            <a:r>
              <a:rPr lang="fr-FR" dirty="0">
                <a:latin typeface="Times New Roman" panose="02020603050405020304" pitchFamily="18" charset="0"/>
                <a:ea typeface="Calibri" panose="020F0502020204030204" pitchFamily="34" charset="0"/>
                <a:cs typeface="Arial" panose="020B0604020202020204" pitchFamily="34" charset="0"/>
              </a:rPr>
              <a:t>, « Marie Laborie, un cas de socialisation chirurgicale ratée », Sociétés contemporaines, n°74, 2009</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Muriel DARMON</a:t>
            </a:r>
            <a:r>
              <a:rPr lang="fr-FR" dirty="0">
                <a:latin typeface="Times New Roman" panose="02020603050405020304" pitchFamily="18" charset="0"/>
                <a:ea typeface="Calibri" panose="020F0502020204030204" pitchFamily="34" charset="0"/>
                <a:cs typeface="Arial" panose="020B0604020202020204" pitchFamily="34" charset="0"/>
              </a:rPr>
              <a:t>, « Devenir anorexique. Une approche sociologique», La découverte, 2003 </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Muriel DARMON</a:t>
            </a:r>
            <a:r>
              <a:rPr lang="fr-FR" dirty="0">
                <a:latin typeface="Times New Roman" panose="02020603050405020304" pitchFamily="18" charset="0"/>
                <a:ea typeface="Calibri" panose="020F0502020204030204" pitchFamily="34" charset="0"/>
                <a:cs typeface="Arial" panose="020B0604020202020204" pitchFamily="34" charset="0"/>
              </a:rPr>
              <a:t>, « Classes préparatoires. La fabrique d’une classe dominante », La Découverte, 2015</a:t>
            </a:r>
          </a:p>
          <a:p>
            <a:pPr>
              <a:lnSpc>
                <a:spcPct val="107000"/>
              </a:lnSpc>
              <a:spcAft>
                <a:spcPts val="800"/>
              </a:spcAft>
            </a:pPr>
            <a:endParaRPr lang="fr-FR"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Julien BERTRAND</a:t>
            </a:r>
            <a:r>
              <a:rPr lang="fr-FR" dirty="0">
                <a:latin typeface="Times New Roman" panose="02020603050405020304" pitchFamily="18" charset="0"/>
                <a:ea typeface="Calibri" panose="020F0502020204030204" pitchFamily="34" charset="0"/>
                <a:cs typeface="Arial" panose="020B0604020202020204" pitchFamily="34" charset="0"/>
              </a:rPr>
              <a:t>, « La vocation au croisement des espaces de socialisation. Etude sociologique de la formation des footballeurs professionnels », Sociétés contemporaines, 011/2 n°82, pages 85 à 106</a:t>
            </a:r>
          </a:p>
          <a:p>
            <a:pPr>
              <a:lnSpc>
                <a:spcPct val="107000"/>
              </a:lnSpc>
              <a:spcAft>
                <a:spcPts val="800"/>
              </a:spcAft>
            </a:pPr>
            <a:endParaRPr lang="fr-FR"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Daniel GAXIE</a:t>
            </a:r>
            <a:r>
              <a:rPr lang="fr-FR" dirty="0">
                <a:latin typeface="Times New Roman" panose="02020603050405020304" pitchFamily="18" charset="0"/>
                <a:ea typeface="Calibri" panose="020F0502020204030204" pitchFamily="34" charset="0"/>
                <a:cs typeface="Arial" panose="020B0604020202020204" pitchFamily="34" charset="0"/>
              </a:rPr>
              <a:t>, « Appréhensions du politique et mobilisations des expériences sociales », Revue française de science politique, 2002/2, Vol.52/ pages 145 à 178</a:t>
            </a:r>
          </a:p>
          <a:p>
            <a:pPr>
              <a:lnSpc>
                <a:spcPct val="107000"/>
              </a:lnSpc>
              <a:spcAft>
                <a:spcPts val="800"/>
              </a:spcAft>
            </a:pPr>
            <a:endParaRPr lang="fr-FR"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Jean-Claude KAUFMANN</a:t>
            </a:r>
            <a:r>
              <a:rPr lang="fr-FR" dirty="0">
                <a:latin typeface="Times New Roman" panose="02020603050405020304" pitchFamily="18" charset="0"/>
                <a:ea typeface="Calibri" panose="020F0502020204030204" pitchFamily="34" charset="0"/>
                <a:cs typeface="Arial" panose="020B0604020202020204" pitchFamily="34" charset="0"/>
              </a:rPr>
              <a:t>, « La trame conjugale. Sociologie du couple par son linge », Nathan 1922</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453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37A2717-5BCA-4474-9956-947782CEEB73}"/>
              </a:ext>
            </a:extLst>
          </p:cNvPr>
          <p:cNvSpPr txBox="1"/>
          <p:nvPr/>
        </p:nvSpPr>
        <p:spPr>
          <a:xfrm>
            <a:off x="453156" y="1293389"/>
            <a:ext cx="10687063" cy="5173004"/>
          </a:xfrm>
          <a:prstGeom prst="rect">
            <a:avLst/>
          </a:prstGeom>
          <a:noFill/>
          <a:ln>
            <a:noFill/>
          </a:ln>
        </p:spPr>
        <p:txBody>
          <a:bodyPr wrap="none" lIns="81646" tIns="40823" rIns="81646" bIns="40823" anchorCtr="0" compatLnSpc="0">
            <a:spAutoFit/>
          </a:bodyPr>
          <a:lstStyle/>
          <a:p>
            <a:pPr marL="457200" indent="-457200">
              <a:lnSpc>
                <a:spcPct val="90000"/>
              </a:lnSpc>
              <a:spcBef>
                <a:spcPts val="908"/>
              </a:spcBef>
              <a:buFont typeface="Wingdings" panose="05000000000000000000" pitchFamily="2" charset="2"/>
              <a:buChar char="q"/>
            </a:pPr>
            <a:r>
              <a:rPr lang="fr-FR" sz="2540" dirty="0">
                <a:solidFill>
                  <a:srgbClr val="000000"/>
                </a:solidFill>
                <a:latin typeface="Calibri" pitchFamily="18"/>
                <a:ea typeface="Microsoft YaHei" pitchFamily="2"/>
                <a:cs typeface="Lucida Sans" pitchFamily="2"/>
              </a:rPr>
              <a:t>Insister sur le fait que la socialisation est un processus </a:t>
            </a:r>
          </a:p>
          <a:p>
            <a:pPr marL="457200" indent="-457200">
              <a:lnSpc>
                <a:spcPct val="90000"/>
              </a:lnSpc>
              <a:spcBef>
                <a:spcPts val="908"/>
              </a:spcBef>
              <a:buFont typeface="Wingdings" panose="05000000000000000000" pitchFamily="2" charset="2"/>
              <a:buChar char="q"/>
            </a:pPr>
            <a:r>
              <a:rPr lang="fr-FR" sz="2540" dirty="0">
                <a:solidFill>
                  <a:srgbClr val="000000"/>
                </a:solidFill>
                <a:latin typeface="Calibri" pitchFamily="18"/>
                <a:ea typeface="Microsoft YaHei" pitchFamily="2"/>
                <a:cs typeface="Lucida Sans" pitchFamily="2"/>
              </a:rPr>
              <a:t>Illustrer la pluralité des instances de socialisation et connaître le rôle</a:t>
            </a:r>
          </a:p>
          <a:p>
            <a:pPr>
              <a:lnSpc>
                <a:spcPct val="90000"/>
              </a:lnSpc>
              <a:spcBef>
                <a:spcPts val="908"/>
              </a:spcBef>
            </a:pPr>
            <a:r>
              <a:rPr lang="fr-FR" sz="2540" dirty="0">
                <a:solidFill>
                  <a:srgbClr val="000000"/>
                </a:solidFill>
                <a:latin typeface="Calibri" pitchFamily="18"/>
                <a:ea typeface="Microsoft YaHei" pitchFamily="2"/>
                <a:cs typeface="Lucida Sans" pitchFamily="2"/>
              </a:rPr>
              <a:t> spécifique de certaines d’entre elles</a:t>
            </a:r>
          </a:p>
          <a:p>
            <a:pPr marL="514350" indent="-514350">
              <a:lnSpc>
                <a:spcPct val="90000"/>
              </a:lnSpc>
              <a:spcBef>
                <a:spcPts val="908"/>
              </a:spcBef>
              <a:buFont typeface="Wingdings" panose="05000000000000000000" pitchFamily="2" charset="2"/>
              <a:buChar char="q"/>
            </a:pPr>
            <a:r>
              <a:rPr lang="fr-FR" sz="2540" dirty="0">
                <a:solidFill>
                  <a:srgbClr val="000000"/>
                </a:solidFill>
                <a:latin typeface="Calibri" pitchFamily="18"/>
                <a:ea typeface="Microsoft YaHei" pitchFamily="2"/>
                <a:cs typeface="Lucida Sans" pitchFamily="2"/>
              </a:rPr>
              <a:t>Illustrer le caractère différencié du processus de socialisation selon le milieu</a:t>
            </a:r>
          </a:p>
          <a:p>
            <a:pPr>
              <a:lnSpc>
                <a:spcPct val="90000"/>
              </a:lnSpc>
              <a:spcBef>
                <a:spcPts val="908"/>
              </a:spcBef>
            </a:pPr>
            <a:r>
              <a:rPr lang="fr-FR" sz="2540" dirty="0">
                <a:solidFill>
                  <a:srgbClr val="000000"/>
                </a:solidFill>
                <a:latin typeface="Calibri" pitchFamily="18"/>
                <a:ea typeface="Microsoft YaHei" pitchFamily="2"/>
                <a:cs typeface="Lucida Sans" pitchFamily="2"/>
              </a:rPr>
              <a:t>social et le genre</a:t>
            </a:r>
          </a:p>
          <a:p>
            <a:pPr>
              <a:lnSpc>
                <a:spcPct val="90000"/>
              </a:lnSpc>
              <a:spcBef>
                <a:spcPts val="908"/>
              </a:spcBef>
            </a:pPr>
            <a:endParaRPr lang="fr-FR" sz="2540" dirty="0">
              <a:solidFill>
                <a:srgbClr val="000000"/>
              </a:solidFill>
              <a:latin typeface="Calibri" pitchFamily="18"/>
              <a:ea typeface="Microsoft YaHei" pitchFamily="2"/>
              <a:cs typeface="Lucida Sans" pitchFamily="2"/>
            </a:endParaRPr>
          </a:p>
          <a:p>
            <a:pPr>
              <a:lnSpc>
                <a:spcPct val="90000"/>
              </a:lnSpc>
              <a:spcBef>
                <a:spcPts val="908"/>
              </a:spcBef>
            </a:pPr>
            <a:r>
              <a:rPr lang="fr-FR" sz="2540" u="sng" dirty="0">
                <a:solidFill>
                  <a:schemeClr val="accent2">
                    <a:lumMod val="75000"/>
                  </a:schemeClr>
                </a:solidFill>
                <a:effectLst>
                  <a:outerShdw blurRad="38100" dist="38100" dir="2700000" algn="tl">
                    <a:srgbClr val="000000">
                      <a:alpha val="43137"/>
                    </a:srgbClr>
                  </a:outerShdw>
                </a:effectLst>
                <a:latin typeface="Calibri" pitchFamily="18"/>
                <a:ea typeface="Microsoft YaHei" pitchFamily="2"/>
                <a:cs typeface="Lucida Sans" pitchFamily="2"/>
              </a:rPr>
              <a:t>Problématiques sous-jacentes:</a:t>
            </a:r>
            <a:endParaRPr lang="fr-FR" sz="2540" dirty="0">
              <a:solidFill>
                <a:schemeClr val="accent2">
                  <a:lumMod val="75000"/>
                </a:schemeClr>
              </a:solidFill>
              <a:latin typeface="Calibri" pitchFamily="18"/>
              <a:ea typeface="Microsoft YaHei" pitchFamily="2"/>
              <a:cs typeface="Lucida Sans" pitchFamily="2"/>
            </a:endParaRPr>
          </a:p>
          <a:p>
            <a:pPr marL="457200" indent="-457200">
              <a:lnSpc>
                <a:spcPct val="90000"/>
              </a:lnSpc>
              <a:spcBef>
                <a:spcPts val="908"/>
              </a:spcBef>
              <a:buFontTx/>
              <a:buChar char="-"/>
            </a:pPr>
            <a:r>
              <a:rPr lang="fr-FR" sz="2540" dirty="0">
                <a:solidFill>
                  <a:schemeClr val="accent2">
                    <a:lumMod val="75000"/>
                  </a:schemeClr>
                </a:solidFill>
                <a:latin typeface="Calibri" pitchFamily="18"/>
                <a:ea typeface="Microsoft YaHei" pitchFamily="2"/>
                <a:cs typeface="Lucida Sans" pitchFamily="2"/>
              </a:rPr>
              <a:t>La socialisation s’achève-t-elle à l’issue de l’adolescence ? </a:t>
            </a:r>
          </a:p>
          <a:p>
            <a:pPr marL="457200" indent="-457200">
              <a:lnSpc>
                <a:spcPct val="90000"/>
              </a:lnSpc>
              <a:spcBef>
                <a:spcPts val="908"/>
              </a:spcBef>
              <a:buFontTx/>
              <a:buChar char="-"/>
            </a:pPr>
            <a:r>
              <a:rPr lang="fr-FR" sz="2540" dirty="0">
                <a:solidFill>
                  <a:schemeClr val="accent2">
                    <a:lumMod val="75000"/>
                  </a:schemeClr>
                </a:solidFill>
                <a:latin typeface="Calibri" pitchFamily="18"/>
                <a:ea typeface="Microsoft YaHei" pitchFamily="2"/>
                <a:cs typeface="Lucida Sans" pitchFamily="2"/>
              </a:rPr>
              <a:t>La famille est-elle le seul agent de socialisation?</a:t>
            </a:r>
          </a:p>
          <a:p>
            <a:pPr marL="457200" indent="-457200">
              <a:lnSpc>
                <a:spcPct val="90000"/>
              </a:lnSpc>
              <a:spcBef>
                <a:spcPts val="908"/>
              </a:spcBef>
              <a:buFontTx/>
              <a:buChar char="-"/>
            </a:pPr>
            <a:r>
              <a:rPr lang="fr-FR" sz="2540" dirty="0">
                <a:solidFill>
                  <a:schemeClr val="accent2">
                    <a:lumMod val="75000"/>
                  </a:schemeClr>
                </a:solidFill>
                <a:latin typeface="Calibri" pitchFamily="18"/>
                <a:ea typeface="Microsoft YaHei" pitchFamily="2"/>
                <a:cs typeface="Lucida Sans" pitchFamily="2"/>
              </a:rPr>
              <a:t>Sommes-nous libres?</a:t>
            </a:r>
          </a:p>
          <a:p>
            <a:pPr marL="457200" indent="-457200">
              <a:lnSpc>
                <a:spcPct val="90000"/>
              </a:lnSpc>
              <a:spcBef>
                <a:spcPts val="908"/>
              </a:spcBef>
              <a:buFontTx/>
              <a:buChar char="-"/>
            </a:pPr>
            <a:r>
              <a:rPr lang="fr-FR" sz="2540" dirty="0">
                <a:solidFill>
                  <a:schemeClr val="accent2">
                    <a:lumMod val="75000"/>
                  </a:schemeClr>
                </a:solidFill>
                <a:latin typeface="Calibri" pitchFamily="18"/>
                <a:ea typeface="Microsoft YaHei" pitchFamily="2"/>
                <a:cs typeface="Lucida Sans" pitchFamily="2"/>
              </a:rPr>
              <a:t>Reçoit-on tous la même socialisation?</a:t>
            </a:r>
          </a:p>
        </p:txBody>
      </p:sp>
      <p:sp>
        <p:nvSpPr>
          <p:cNvPr id="3" name="ZoneTexte 2">
            <a:extLst>
              <a:ext uri="{FF2B5EF4-FFF2-40B4-BE49-F238E27FC236}">
                <a16:creationId xmlns:a16="http://schemas.microsoft.com/office/drawing/2014/main" id="{0B97F39C-4167-4F50-A83A-91925CCA5E82}"/>
              </a:ext>
            </a:extLst>
          </p:cNvPr>
          <p:cNvSpPr txBox="1"/>
          <p:nvPr/>
        </p:nvSpPr>
        <p:spPr>
          <a:xfrm>
            <a:off x="1685657" y="358918"/>
            <a:ext cx="8593797" cy="934471"/>
          </a:xfrm>
          <a:prstGeom prst="rect">
            <a:avLst/>
          </a:prstGeom>
          <a:noFill/>
          <a:ln>
            <a:noFill/>
          </a:ln>
        </p:spPr>
        <p:txBody>
          <a:bodyPr wrap="none" lIns="81646" tIns="40823" rIns="81646" bIns="40823" anchorCtr="0" compatLnSpc="0">
            <a:spAutoFit/>
          </a:bodyPr>
          <a:lstStyle/>
          <a:p>
            <a:pPr algn="ctr" hangingPunct="0"/>
            <a:r>
              <a:rPr lang="fr-FR" sz="5443" b="1" dirty="0">
                <a:solidFill>
                  <a:srgbClr val="7030A0"/>
                </a:solidFill>
                <a:latin typeface="Calibri Light" pitchFamily="18"/>
                <a:ea typeface="Microsoft YaHei" pitchFamily="2"/>
                <a:cs typeface="Lucida Sans" pitchFamily="2"/>
              </a:rPr>
              <a:t>Objectif général de ce chapitre</a:t>
            </a:r>
          </a:p>
        </p:txBody>
      </p:sp>
    </p:spTree>
    <p:extLst>
      <p:ext uri="{BB962C8B-B14F-4D97-AF65-F5344CB8AC3E}">
        <p14:creationId xmlns:p14="http://schemas.microsoft.com/office/powerpoint/2010/main" val="1091816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5923E3-4269-4C4C-9A18-8737786DF4FA}"/>
              </a:ext>
            </a:extLst>
          </p:cNvPr>
          <p:cNvSpPr/>
          <p:nvPr/>
        </p:nvSpPr>
        <p:spPr>
          <a:xfrm>
            <a:off x="472580" y="450583"/>
            <a:ext cx="10214994" cy="671915"/>
          </a:xfrm>
          <a:prstGeom prst="rect">
            <a:avLst/>
          </a:prstGeom>
          <a:ln w="6350">
            <a:solidFill>
              <a:schemeClr val="tx1"/>
            </a:solidFill>
          </a:ln>
        </p:spPr>
        <p:txBody>
          <a:bodyPr wrap="square">
            <a:spAutoFit/>
          </a:bodyPr>
          <a:lstStyle/>
          <a:p>
            <a:pPr>
              <a:lnSpc>
                <a:spcPct val="107000"/>
              </a:lnSpc>
              <a:spcAft>
                <a:spcPts val="0"/>
              </a:spcAft>
            </a:pPr>
            <a:r>
              <a:rPr lang="fr-FR" b="1" dirty="0">
                <a:solidFill>
                  <a:srgbClr val="00B050"/>
                </a:solidFill>
              </a:rPr>
              <a:t>4</a:t>
            </a:r>
            <a:r>
              <a:rPr lang="fr-FR" b="1" baseline="30000" dirty="0">
                <a:solidFill>
                  <a:srgbClr val="00B050"/>
                </a:solidFill>
              </a:rPr>
              <a:t>ème</a:t>
            </a:r>
            <a:r>
              <a:rPr lang="fr-FR" b="1" dirty="0">
                <a:solidFill>
                  <a:srgbClr val="00B050"/>
                </a:solidFill>
              </a:rPr>
              <a:t>  item: </a:t>
            </a:r>
            <a:r>
              <a:rPr lang="fr-FR" dirty="0">
                <a:solidFill>
                  <a:srgbClr val="00B050"/>
                </a:solidFill>
              </a:rPr>
              <a:t>Comprendre que la pluralité des influences socialisatrices peut être à l’origine de trajectoires individuelles improbables. </a:t>
            </a:r>
          </a:p>
        </p:txBody>
      </p:sp>
      <p:sp>
        <p:nvSpPr>
          <p:cNvPr id="4" name="Rectangle 3">
            <a:extLst>
              <a:ext uri="{FF2B5EF4-FFF2-40B4-BE49-F238E27FC236}">
                <a16:creationId xmlns:a16="http://schemas.microsoft.com/office/drawing/2014/main" id="{391BA9EC-C481-4E1B-9A97-F38782CC2E56}"/>
              </a:ext>
            </a:extLst>
          </p:cNvPr>
          <p:cNvSpPr/>
          <p:nvPr/>
        </p:nvSpPr>
        <p:spPr>
          <a:xfrm>
            <a:off x="472580" y="1708850"/>
            <a:ext cx="10449886" cy="2254848"/>
          </a:xfrm>
          <a:prstGeom prst="rect">
            <a:avLst/>
          </a:prstGeom>
        </p:spPr>
        <p:txBody>
          <a:bodyPr wrap="square">
            <a:spAutoFit/>
          </a:bodyPr>
          <a:lstStyle/>
          <a:p>
            <a:pPr>
              <a:lnSpc>
                <a:spcPct val="107000"/>
              </a:lnSpc>
              <a:spcAft>
                <a:spcPts val="800"/>
              </a:spcAft>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Ce que l’enseignant doit savoir pour assurer la transposition didactique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Analyser sociologiquement les « trajectoires individuelles improbables » ou les « irrégularités sociales »</a:t>
            </a:r>
          </a:p>
          <a:p>
            <a:pPr lvl="0" algn="just">
              <a:lnSpc>
                <a:spcPct val="107000"/>
              </a:lnSpc>
              <a:spcAft>
                <a:spcPts val="0"/>
              </a:spcAft>
            </a:pP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Possibilité de faire le lien avec la théorie de </a:t>
            </a:r>
            <a:r>
              <a:rPr lang="fr-FR" u="sng" dirty="0">
                <a:solidFill>
                  <a:srgbClr val="0070C0"/>
                </a:solidFill>
                <a:latin typeface="Times New Roman" panose="02020603050405020304" pitchFamily="18" charset="0"/>
                <a:ea typeface="Calibri" panose="020F0502020204030204" pitchFamily="34" charset="0"/>
                <a:cs typeface="Arial" panose="020B0604020202020204" pitchFamily="34" charset="0"/>
              </a:rPr>
              <a:t>Bernard Lahire</a:t>
            </a: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 : « </a:t>
            </a:r>
            <a:r>
              <a:rPr lang="fr-FR" b="1" dirty="0">
                <a:solidFill>
                  <a:srgbClr val="0070C0"/>
                </a:solidFill>
                <a:latin typeface="Times New Roman" panose="02020603050405020304" pitchFamily="18" charset="0"/>
                <a:ea typeface="Calibri" panose="020F0502020204030204" pitchFamily="34" charset="0"/>
                <a:cs typeface="Arial" panose="020B0604020202020204" pitchFamily="34" charset="0"/>
              </a:rPr>
              <a:t>parce que nous n’occupons pas dans (tous) les contextes sociaux des positions identiques ou semblables (…), nous vivons des expériences variées, différentes et parfois contradictoires. Un acteur pluriel est donc le produit de l’expérience – souvent précoce- de socialisation dans des contextes sociaux multiples et hétérogènes</a:t>
            </a:r>
            <a:r>
              <a:rPr lang="fr-FR" dirty="0">
                <a:solidFill>
                  <a:srgbClr val="0070C0"/>
                </a:solidFill>
                <a:latin typeface="Times New Roman" panose="02020603050405020304" pitchFamily="18" charset="0"/>
                <a:ea typeface="Calibri" panose="020F050202020403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56AE5F1-EEB1-4BF0-A24B-09F1CB41A6D1}"/>
              </a:ext>
            </a:extLst>
          </p:cNvPr>
          <p:cNvSpPr/>
          <p:nvPr/>
        </p:nvSpPr>
        <p:spPr>
          <a:xfrm>
            <a:off x="757806" y="4223545"/>
            <a:ext cx="10164660" cy="670440"/>
          </a:xfrm>
          <a:prstGeom prst="rect">
            <a:avLst/>
          </a:prstGeom>
        </p:spPr>
        <p:txBody>
          <a:bodyPr wrap="square">
            <a:spAutoFit/>
          </a:bodyPr>
          <a:lstStyle/>
          <a:p>
            <a:pPr>
              <a:lnSpc>
                <a:spcPct val="107000"/>
              </a:lnSpc>
              <a:spcAft>
                <a:spcPts val="0"/>
              </a:spcAft>
            </a:pPr>
            <a:r>
              <a:rPr lang="fr-FR" b="1" u="sng" dirty="0">
                <a:latin typeface="Times New Roman" panose="02020603050405020304" pitchFamily="18" charset="0"/>
                <a:ea typeface="Calibri" panose="020F0502020204030204" pitchFamily="34" charset="0"/>
                <a:cs typeface="Arial" panose="020B0604020202020204" pitchFamily="34" charset="0"/>
              </a:rPr>
              <a:t>Objectif de l’activité </a:t>
            </a:r>
            <a:r>
              <a:rPr lang="fr-FR" b="1" dirty="0">
                <a:latin typeface="Times New Roman" panose="02020603050405020304" pitchFamily="18" charset="0"/>
                <a:ea typeface="Calibri" panose="020F0502020204030204" pitchFamily="34" charset="0"/>
                <a:cs typeface="Arial" panose="020B0604020202020204" pitchFamily="34" charset="0"/>
              </a:rPr>
              <a:t>:</a:t>
            </a:r>
            <a:r>
              <a:rPr lang="fr-FR" b="1" dirty="0">
                <a:latin typeface="Calibri" panose="020F0502020204030204" pitchFamily="34" charset="0"/>
                <a:ea typeface="Calibri" panose="020F0502020204030204" pitchFamily="34" charset="0"/>
                <a:cs typeface="Arial" panose="020B0604020202020204" pitchFamily="34" charset="0"/>
              </a:rPr>
              <a:t> </a:t>
            </a:r>
            <a:r>
              <a:rPr lang="fr-FR" dirty="0">
                <a:latin typeface="Calibri" panose="020F0502020204030204" pitchFamily="34" charset="0"/>
                <a:ea typeface="Calibri" panose="020F0502020204030204" pitchFamily="34" charset="0"/>
                <a:cs typeface="Arial" panose="020B0604020202020204" pitchFamily="34" charset="0"/>
              </a:rPr>
              <a:t>r</a:t>
            </a:r>
            <a:r>
              <a:rPr lang="fr-FR" dirty="0">
                <a:latin typeface="Times New Roman" panose="02020603050405020304" pitchFamily="18" charset="0"/>
                <a:ea typeface="Calibri" panose="020F0502020204030204" pitchFamily="34" charset="0"/>
                <a:cs typeface="Arial" panose="020B0604020202020204" pitchFamily="34" charset="0"/>
              </a:rPr>
              <a:t>éinvestir les notions de socialisation primaire / secondaire / configurations familiales pour comprendre les trajectoires individuelles improbables</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95182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664ADD-CFBC-4B8E-B05D-2C411627237E}"/>
              </a:ext>
            </a:extLst>
          </p:cNvPr>
          <p:cNvSpPr/>
          <p:nvPr/>
        </p:nvSpPr>
        <p:spPr>
          <a:xfrm>
            <a:off x="75500" y="619092"/>
            <a:ext cx="11425805" cy="5858912"/>
          </a:xfrm>
          <a:prstGeom prst="rect">
            <a:avLst/>
          </a:prstGeom>
        </p:spPr>
        <p:txBody>
          <a:bodyPr wrap="square">
            <a:spAutoFit/>
          </a:bodyPr>
          <a:lstStyle/>
          <a:p>
            <a:pPr algn="just">
              <a:lnSpc>
                <a:spcPct val="107000"/>
              </a:lnSpc>
              <a:spcAft>
                <a:spcPts val="0"/>
              </a:spcAft>
            </a:pPr>
            <a:r>
              <a:rPr lang="fr-FR" sz="1600" b="1" dirty="0">
                <a:latin typeface="Times New Roman" panose="02020603050405020304" pitchFamily="18" charset="0"/>
                <a:ea typeface="Calibri" panose="020F0502020204030204" pitchFamily="34" charset="0"/>
                <a:cs typeface="Arial" panose="020B0604020202020204" pitchFamily="34" charset="0"/>
              </a:rPr>
              <a:t>DOCUMENT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600" dirty="0">
                <a:latin typeface="Times New Roman" panose="02020603050405020304" pitchFamily="18" charset="0"/>
                <a:ea typeface="Calibri" panose="020F0502020204030204" pitchFamily="34" charset="0"/>
                <a:cs typeface="Arial" panose="020B0604020202020204" pitchFamily="34" charset="0"/>
              </a:rPr>
              <a:t>La « socialisation ratée » définie comme une </a:t>
            </a:r>
            <a:r>
              <a:rPr lang="fr-FR" sz="1600" i="1" dirty="0">
                <a:latin typeface="Times New Roman" panose="02020603050405020304" pitchFamily="18" charset="0"/>
                <a:ea typeface="Calibri" panose="020F0502020204030204" pitchFamily="34" charset="0"/>
                <a:cs typeface="Times New Roman" panose="02020603050405020304" pitchFamily="18" charset="0"/>
              </a:rPr>
              <a:t>« asymétrie complète entre réalité objective et subjective »</a:t>
            </a:r>
            <a:r>
              <a:rPr lang="fr-FR" sz="1600" dirty="0">
                <a:latin typeface="Times New Roman" panose="02020603050405020304" pitchFamily="18" charset="0"/>
                <a:ea typeface="Calibri" panose="020F0502020204030204" pitchFamily="34" charset="0"/>
                <a:cs typeface="Arial" panose="020B0604020202020204" pitchFamily="34" charset="0"/>
              </a:rPr>
              <a:t> (p. 271) est déclinée en trois cas par Peter L. Berger et Thomas Luckmann dans </a:t>
            </a:r>
            <a:r>
              <a:rPr lang="fr-FR" sz="1600" i="1" dirty="0">
                <a:latin typeface="Times New Roman" panose="02020603050405020304" pitchFamily="18" charset="0"/>
                <a:ea typeface="Calibri" panose="020F0502020204030204" pitchFamily="34" charset="0"/>
                <a:cs typeface="Times New Roman" panose="02020603050405020304" pitchFamily="18" charset="0"/>
              </a:rPr>
              <a:t>La construction sociale de la réalité</a:t>
            </a:r>
            <a:r>
              <a:rPr lang="fr-FR" sz="1600" dirty="0">
                <a:latin typeface="Times New Roman" panose="02020603050405020304" pitchFamily="18" charset="0"/>
                <a:ea typeface="Calibri" panose="020F0502020204030204" pitchFamily="34" charset="0"/>
                <a:cs typeface="Arial" panose="020B0604020202020204" pitchFamily="34" charset="0"/>
              </a:rPr>
              <a:t> (1966). Elle peut […] résulter d'une trop grande différence entre socialisations primaire et secondaire. […] Etudier les « ratés » d'une socialisation secondaire, c'est aussi dégager en creux ce qu'elle aurait dû/pu être. En pointant les dispositions ayant manqué au candidat. […]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sz="1600" dirty="0">
                <a:latin typeface="Times New Roman" panose="02020603050405020304" pitchFamily="18" charset="0"/>
                <a:ea typeface="Calibri" panose="020F0502020204030204" pitchFamily="34" charset="0"/>
                <a:cs typeface="Arial" panose="020B0604020202020204" pitchFamily="34" charset="0"/>
              </a:rPr>
              <a:t>C'est le cas de Marie Laborie dont la socialisation chirurgicale (la socialisation secondaire, donc) a échoué en grande partie […].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spcAft>
                <a:spcPts val="0"/>
              </a:spcAft>
            </a:pPr>
            <a:r>
              <a:rPr lang="fr-FR" sz="1600" dirty="0">
                <a:latin typeface="Times New Roman" panose="02020603050405020304" pitchFamily="18" charset="0"/>
                <a:ea typeface="Times New Roman" panose="02020603050405020304" pitchFamily="18" charset="0"/>
                <a:cs typeface="Times New Roman" panose="02020603050405020304" pitchFamily="18" charset="0"/>
              </a:rPr>
              <a:t>Avant d'aborder la trajectoire de Marie Laborie, il apparaît utile de contextualiser son cas. Il y a en chirurgie digestive, spécialité finalement investie par Marie Laborie, que 10 % de femmes chirurgiens […]. Marie a grandi en région parisienne dans un milieu favorisé, peu enclin à remettre en cause la division traditionnelle entre les sexes. […] Le père de Marie, Centralien de formation, était ingénieur dans l'aérospatial. […]  Sa mère a travaillé un an ou deux comme secrétaire, mais elle s'est </a:t>
            </a:r>
            <a:r>
              <a:rPr lang="fr-FR" sz="1600" i="1" dirty="0">
                <a:latin typeface="Times New Roman" panose="02020603050405020304" pitchFamily="18" charset="0"/>
                <a:ea typeface="Times New Roman" panose="02020603050405020304" pitchFamily="18" charset="0"/>
                <a:cs typeface="Times New Roman" panose="02020603050405020304" pitchFamily="18" charset="0"/>
              </a:rPr>
              <a:t>« empressée »</a:t>
            </a:r>
            <a:r>
              <a:rPr lang="fr-FR" sz="1600" dirty="0">
                <a:latin typeface="Times New Roman" panose="02020603050405020304" pitchFamily="18" charset="0"/>
                <a:ea typeface="Times New Roman" panose="02020603050405020304" pitchFamily="18" charset="0"/>
                <a:cs typeface="Times New Roman" panose="02020603050405020304" pitchFamily="18" charset="0"/>
              </a:rPr>
              <a:t> d'abandonner son emploi quand elle s'est mariée, pour se consacrer à l'éducation de ses enfants. Des deux côtés, les grands-mères étaient inactives alors que les grands-pères exerçaient des professions supérieures, médecin généraliste du côté paternel, commercial (avec une formation HEC) du côté maternel. […]</a:t>
            </a:r>
            <a:endParaRPr lang="fr-FR" sz="1600" dirty="0">
              <a:latin typeface="Times New Roman" panose="02020603050405020304" pitchFamily="18" charset="0"/>
              <a:ea typeface="Times New Roman" panose="02020603050405020304" pitchFamily="18" charset="0"/>
            </a:endParaRPr>
          </a:p>
          <a:p>
            <a:pPr algn="just">
              <a:spcAft>
                <a:spcPts val="0"/>
              </a:spcAft>
            </a:pPr>
            <a:r>
              <a:rPr lang="fr-FR" sz="1600" dirty="0">
                <a:latin typeface="Times New Roman" panose="02020603050405020304" pitchFamily="18" charset="0"/>
                <a:ea typeface="Times New Roman" panose="02020603050405020304" pitchFamily="18" charset="0"/>
                <a:cs typeface="Times New Roman" panose="02020603050405020304" pitchFamily="18" charset="0"/>
              </a:rPr>
              <a:t>En sixième semestre, Marie choisit de faire un stage de chirurgie générale dans le service du Pr Soquet, service considéré comme </a:t>
            </a:r>
            <a:r>
              <a:rPr lang="fr-FR" sz="1600" i="1" dirty="0">
                <a:latin typeface="Times New Roman" panose="02020603050405020304" pitchFamily="18" charset="0"/>
                <a:ea typeface="Times New Roman" panose="02020603050405020304" pitchFamily="18" charset="0"/>
                <a:cs typeface="Times New Roman" panose="02020603050405020304" pitchFamily="18" charset="0"/>
              </a:rPr>
              <a:t>« le sanctuaire de la chirurgie digestive »</a:t>
            </a:r>
            <a:r>
              <a:rPr lang="fr-FR" sz="1600" dirty="0">
                <a:latin typeface="Times New Roman" panose="02020603050405020304" pitchFamily="18" charset="0"/>
                <a:ea typeface="Times New Roman" panose="02020603050405020304" pitchFamily="18" charset="0"/>
                <a:cs typeface="Times New Roman" panose="02020603050405020304" pitchFamily="18" charset="0"/>
              </a:rPr>
              <a:t> de Villedefrance. Ce stage sera « le stage de trop », celui qui va lui faire remettre en cause toute son orientation chirurgicale. […]</a:t>
            </a:r>
            <a:endParaRPr lang="fr-FR" sz="1600" dirty="0">
              <a:latin typeface="Times New Roman" panose="02020603050405020304" pitchFamily="18" charset="0"/>
              <a:ea typeface="Times New Roman" panose="02020603050405020304" pitchFamily="18" charset="0"/>
            </a:endParaRPr>
          </a:p>
          <a:p>
            <a:pPr algn="just">
              <a:spcAft>
                <a:spcPts val="0"/>
              </a:spcAft>
            </a:pPr>
            <a:r>
              <a:rPr lang="fr-FR" sz="1600" dirty="0">
                <a:latin typeface="Times New Roman" panose="02020603050405020304" pitchFamily="18" charset="0"/>
                <a:ea typeface="Times New Roman" panose="02020603050405020304" pitchFamily="18" charset="0"/>
                <a:cs typeface="Times New Roman" panose="02020603050405020304" pitchFamily="18" charset="0"/>
              </a:rPr>
              <a:t>En milieu de stage, un incident survient au bloc opératoire, l'antagonisme entre Marie et le Dr </a:t>
            </a:r>
            <a:r>
              <a:rPr lang="fr-FR" sz="1600" dirty="0" err="1">
                <a:latin typeface="Times New Roman" panose="02020603050405020304" pitchFamily="18" charset="0"/>
                <a:ea typeface="Times New Roman" panose="02020603050405020304" pitchFamily="18" charset="0"/>
                <a:cs typeface="Times New Roman" panose="02020603050405020304" pitchFamily="18" charset="0"/>
              </a:rPr>
              <a:t>Luthereau</a:t>
            </a:r>
            <a:r>
              <a:rPr lang="fr-FR" sz="1600" dirty="0">
                <a:latin typeface="Times New Roman" panose="02020603050405020304" pitchFamily="18" charset="0"/>
                <a:ea typeface="Times New Roman" panose="02020603050405020304" pitchFamily="18" charset="0"/>
                <a:cs typeface="Times New Roman" panose="02020603050405020304" pitchFamily="18" charset="0"/>
              </a:rPr>
              <a:t> […] : « À 8 h il y a un interne qui m'a remplacée. Les autres internes se sont dispatchés sur les autres blocs ­ une greffe de foie ça prend deux internes. […] Et il restait </a:t>
            </a:r>
            <a:r>
              <a:rPr lang="fr-FR" sz="1600" dirty="0" err="1">
                <a:latin typeface="Times New Roman" panose="02020603050405020304" pitchFamily="18" charset="0"/>
                <a:ea typeface="Times New Roman" panose="02020603050405020304" pitchFamily="18" charset="0"/>
                <a:cs typeface="Times New Roman" panose="02020603050405020304" pitchFamily="18" charset="0"/>
              </a:rPr>
              <a:t>Luthereau</a:t>
            </a:r>
            <a:r>
              <a:rPr lang="fr-FR" sz="1600" dirty="0">
                <a:latin typeface="Times New Roman" panose="02020603050405020304" pitchFamily="18" charset="0"/>
                <a:ea typeface="Times New Roman" panose="02020603050405020304" pitchFamily="18" charset="0"/>
                <a:cs typeface="Times New Roman" panose="02020603050405020304" pitchFamily="18" charset="0"/>
              </a:rPr>
              <a:t> qui avait pas d'interne. Et je lui ai dit : “Ben écoute, moi je veux bien t'aider. Mais je te dis, là je suis crevée, je viens de faire la greffe donc il faut que tu acceptes que je prenne une selle ­ (les selles c'est des espèces de sièges très hauts où on s'assoit). Avec une selle je pense que je pourrai tenir l'intervention, y a pas de souci”. Et il m'a envoyée péter, en me disant : “Ouais ! ! Moi j'ai pas besoin d'internes qui soient capables de tenir le coup, j'ai pas besoin de... de femmes enceintes qui sont pas capables de tenir le coup, je veux une vraie interne. Je préfère encore prendre des externes” ». […]</a:t>
            </a:r>
            <a:endParaRPr lang="fr-F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6717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A92CA5-3669-4084-962B-39A972130AF4}"/>
              </a:ext>
            </a:extLst>
          </p:cNvPr>
          <p:cNvSpPr/>
          <p:nvPr/>
        </p:nvSpPr>
        <p:spPr>
          <a:xfrm>
            <a:off x="327170" y="345795"/>
            <a:ext cx="11409027" cy="5448928"/>
          </a:xfrm>
          <a:prstGeom prst="rect">
            <a:avLst/>
          </a:prstGeom>
        </p:spPr>
        <p:txBody>
          <a:bodyPr wrap="square">
            <a:spAutoFit/>
          </a:bodyPr>
          <a:lstStyle/>
          <a:p>
            <a:pPr algn="just">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Certaines dimensions de la socialisation primaire de Marie ont sans aucun doute été un handicap majeur pour intégrer le milieu chirurgical. Éduquée dans un milieu familial prônant le schéma traditionnel de la répartition sexuée entre les rôles, elle se construit comme une « petite fille » des classes supérieures et intègre durablement le primat de la famille dans ses choix professionnels. Si au cours de sa formation Marie acquiert manifestement des compétences réelles en chirurgie (notamment techniques) et intériorise des types de comportements valorisés dans la discipline (franc-parler, endurance physique), sa socialisation chirurgicale reste incomplète. Elle continue d'afficher une sensibilité exacerbée, un manque d'assurance et surtout d'ambition. Enfin, elle manque cruellement d'appétence pour la chirurgie comme discipline : son orientation tient davantage à son rang de classement qui rendait difficile de ne pas opter pour une voie considérée comme prestigieuse. Ces lacunes dispositionnelles sont révélées au cours du semestre chirurgical le plus exigeant de tout son internat. Dans la mesure où ce service hospitalier très réputé incarne au plus haut point les valeurs chirurgicales, le décalage entre les dispositions personnelles de Marie et les exigences comportementales et intellectuelles que le milieu exige d'elle est alors maximal.</a:t>
            </a:r>
          </a:p>
          <a:p>
            <a:pPr algn="just">
              <a:spcAft>
                <a:spcPts val="0"/>
              </a:spcAft>
            </a:pPr>
            <a:endParaRPr lang="fr-FR" sz="2000" dirty="0">
              <a:latin typeface="Times New Roman" panose="02020603050405020304" pitchFamily="18" charset="0"/>
              <a:ea typeface="Times New Roman" panose="02020603050405020304" pitchFamily="18" charset="0"/>
            </a:endParaRPr>
          </a:p>
          <a:p>
            <a:pPr algn="just">
              <a:spcAft>
                <a:spcPts val="0"/>
              </a:spcAft>
            </a:pPr>
            <a:r>
              <a:rPr lang="fr-FR" i="1" dirty="0">
                <a:latin typeface="Times New Roman" panose="02020603050405020304" pitchFamily="18" charset="0"/>
                <a:ea typeface="Times New Roman" panose="02020603050405020304" pitchFamily="18" charset="0"/>
                <a:cs typeface="Times New Roman" panose="02020603050405020304" pitchFamily="18" charset="0"/>
              </a:rPr>
              <a:t>Emmanuelle </a:t>
            </a:r>
            <a:r>
              <a:rPr lang="fr-FR" i="1" dirty="0" err="1">
                <a:latin typeface="Times New Roman" panose="02020603050405020304" pitchFamily="18" charset="0"/>
                <a:ea typeface="Times New Roman" panose="02020603050405020304" pitchFamily="18" charset="0"/>
                <a:cs typeface="Times New Roman" panose="02020603050405020304" pitchFamily="18" charset="0"/>
              </a:rPr>
              <a:t>Zolesio</a:t>
            </a:r>
            <a:r>
              <a:rPr lang="fr-FR" i="1" dirty="0">
                <a:latin typeface="Times New Roman" panose="02020603050405020304" pitchFamily="18" charset="0"/>
                <a:ea typeface="Times New Roman" panose="02020603050405020304" pitchFamily="18" charset="0"/>
                <a:cs typeface="Times New Roman" panose="02020603050405020304" pitchFamily="18" charset="0"/>
              </a:rPr>
              <a:t>, « Marie Laborie, un cas de socialisation chirurgicale ratée », Sociétés contemporaines, n°74, 2009</a:t>
            </a:r>
            <a:endParaRPr lang="fr-FR" sz="2000" dirty="0">
              <a:latin typeface="Times New Roman" panose="02020603050405020304" pitchFamily="18" charset="0"/>
              <a:ea typeface="Times New Roman" panose="02020603050405020304" pitchFamily="18" charset="0"/>
            </a:endParaRPr>
          </a:p>
          <a:p>
            <a:pPr algn="just">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endParaRPr>
          </a:p>
          <a:p>
            <a:pPr algn="just">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Q1-</a:t>
            </a:r>
            <a:r>
              <a:rPr lang="fr-FR" dirty="0">
                <a:latin typeface="Times New Roman" panose="02020603050405020304" pitchFamily="18" charset="0"/>
                <a:ea typeface="Calibri" panose="020F0502020204030204" pitchFamily="34" charset="0"/>
                <a:cs typeface="Arial" panose="020B0604020202020204" pitchFamily="34" charset="0"/>
              </a:rPr>
              <a:t> La trajectoire professionnelle de Marie vous semble-t-elle, au départ, en conformité avec celle de son milieu social ?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Q2-</a:t>
            </a:r>
            <a:r>
              <a:rPr lang="fr-FR" dirty="0">
                <a:latin typeface="Times New Roman" panose="02020603050405020304" pitchFamily="18" charset="0"/>
                <a:ea typeface="Calibri" panose="020F0502020204030204" pitchFamily="34" charset="0"/>
                <a:cs typeface="Arial" panose="020B0604020202020204" pitchFamily="34" charset="0"/>
              </a:rPr>
              <a:t> Quels sont les éléments de sa socialisation primaire qui l’empêche de s’intégrer dans le milieu chirurgical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Q3-</a:t>
            </a:r>
            <a:r>
              <a:rPr lang="fr-FR" dirty="0">
                <a:latin typeface="Times New Roman" panose="02020603050405020304" pitchFamily="18" charset="0"/>
                <a:ea typeface="Calibri" panose="020F0502020204030204" pitchFamily="34" charset="0"/>
                <a:cs typeface="Arial" panose="020B0604020202020204" pitchFamily="34" charset="0"/>
              </a:rPr>
              <a:t> Pourquoi peut-on alors qualifier la trajectoire de marie de « trajectoire improbable » ?</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dirty="0">
                <a:latin typeface="Times New Roman" panose="02020603050405020304" pitchFamily="18" charset="0"/>
                <a:ea typeface="Calibri" panose="020F050202020403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3945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B59D06-6671-4A96-88F5-440CA6A7A148}"/>
              </a:ext>
            </a:extLst>
          </p:cNvPr>
          <p:cNvSpPr/>
          <p:nvPr/>
        </p:nvSpPr>
        <p:spPr>
          <a:xfrm>
            <a:off x="545284" y="1705804"/>
            <a:ext cx="10679186" cy="2260940"/>
          </a:xfrm>
          <a:prstGeom prst="rect">
            <a:avLst/>
          </a:prstGeom>
        </p:spPr>
        <p:txBody>
          <a:bodyPr wrap="square">
            <a:spAutoFit/>
          </a:bodyPr>
          <a:lstStyle/>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Bernard LAHIRE, « </a:t>
            </a:r>
            <a:r>
              <a:rPr lang="fr-FR" dirty="0">
                <a:latin typeface="Times New Roman" panose="02020603050405020304" pitchFamily="18" charset="0"/>
                <a:ea typeface="Calibri" panose="020F0502020204030204" pitchFamily="34" charset="0"/>
                <a:cs typeface="Arial" panose="020B0604020202020204" pitchFamily="34" charset="0"/>
              </a:rPr>
              <a:t>L’homme pluriel. Les ressorts de l’action</a:t>
            </a:r>
            <a:r>
              <a:rPr lang="fr-FR" b="1" dirty="0">
                <a:latin typeface="Times New Roman" panose="02020603050405020304" pitchFamily="18" charset="0"/>
                <a:ea typeface="Calibri" panose="020F0502020204030204" pitchFamily="34" charset="0"/>
                <a:cs typeface="Arial" panose="020B0604020202020204" pitchFamily="34" charset="0"/>
              </a:rPr>
              <a:t>»</a:t>
            </a:r>
            <a:r>
              <a:rPr lang="fr-FR" dirty="0">
                <a:latin typeface="Times New Roman" panose="02020603050405020304" pitchFamily="18" charset="0"/>
                <a:ea typeface="Calibri" panose="020F0502020204030204" pitchFamily="34" charset="0"/>
                <a:cs typeface="Arial" panose="020B0604020202020204" pitchFamily="34" charset="0"/>
              </a:rPr>
              <a:t> », Armand Colin, 2005</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Martine COURT</a:t>
            </a:r>
            <a:r>
              <a:rPr lang="fr-FR" dirty="0">
                <a:latin typeface="Times New Roman" panose="02020603050405020304" pitchFamily="18" charset="0"/>
                <a:ea typeface="Calibri" panose="020F0502020204030204" pitchFamily="34" charset="0"/>
                <a:cs typeface="Arial" panose="020B0604020202020204" pitchFamily="34" charset="0"/>
              </a:rPr>
              <a:t>, « Corps de filles, corps de garçons: une construction sociale », La dispute, 2010</a:t>
            </a:r>
          </a:p>
          <a:p>
            <a:pPr>
              <a:lnSpc>
                <a:spcPct val="107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b="1" dirty="0">
                <a:latin typeface="Times New Roman" panose="02020603050405020304" pitchFamily="18" charset="0"/>
                <a:ea typeface="Calibri" panose="020F0502020204030204" pitchFamily="34" charset="0"/>
                <a:cs typeface="Arial" panose="020B0604020202020204" pitchFamily="34" charset="0"/>
              </a:rPr>
              <a:t>Michèle FERRAND, Françoise IMBERT, Catherine MARRY</a:t>
            </a:r>
            <a:r>
              <a:rPr lang="fr-FR" dirty="0">
                <a:latin typeface="Times New Roman" panose="02020603050405020304" pitchFamily="18" charset="0"/>
                <a:ea typeface="Calibri" panose="020F0502020204030204" pitchFamily="34" charset="0"/>
                <a:cs typeface="Arial" panose="020B0604020202020204" pitchFamily="34" charset="0"/>
              </a:rPr>
              <a:t>, « L’excellence scolaire: une affaire de famille. Le cas des normaliennes et normaliens scientifiques », L’Harmattan, 1998</a:t>
            </a:r>
          </a:p>
        </p:txBody>
      </p:sp>
    </p:spTree>
    <p:extLst>
      <p:ext uri="{BB962C8B-B14F-4D97-AF65-F5344CB8AC3E}">
        <p14:creationId xmlns:p14="http://schemas.microsoft.com/office/powerpoint/2010/main" val="4159759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AB0EEF0-78A6-48D3-8948-A0ECCBFB1BCD}"/>
              </a:ext>
            </a:extLst>
          </p:cNvPr>
          <p:cNvPicPr>
            <a:picLocks noChangeAspect="1"/>
          </p:cNvPicPr>
          <p:nvPr/>
        </p:nvPicPr>
        <p:blipFill rotWithShape="1">
          <a:blip r:embed="rId2"/>
          <a:srcRect l="28005" t="47462" r="29610" b="16575"/>
          <a:stretch/>
        </p:blipFill>
        <p:spPr>
          <a:xfrm>
            <a:off x="813731" y="234891"/>
            <a:ext cx="8542391" cy="4077050"/>
          </a:xfrm>
          <a:prstGeom prst="rect">
            <a:avLst/>
          </a:prstGeom>
        </p:spPr>
      </p:pic>
      <p:sp>
        <p:nvSpPr>
          <p:cNvPr id="6" name="Rectangle 5">
            <a:extLst>
              <a:ext uri="{FF2B5EF4-FFF2-40B4-BE49-F238E27FC236}">
                <a16:creationId xmlns:a16="http://schemas.microsoft.com/office/drawing/2014/main" id="{C5A4A735-4B66-45EA-A3EB-10E2EFE284D3}"/>
              </a:ext>
            </a:extLst>
          </p:cNvPr>
          <p:cNvSpPr/>
          <p:nvPr/>
        </p:nvSpPr>
        <p:spPr>
          <a:xfrm>
            <a:off x="719854" y="4397577"/>
            <a:ext cx="8730143" cy="2246769"/>
          </a:xfrm>
          <a:prstGeom prst="rect">
            <a:avLst/>
          </a:prstGeom>
        </p:spPr>
        <p:txBody>
          <a:bodyPr wrap="square">
            <a:spAutoFit/>
          </a:bodyPr>
          <a:lstStyle/>
          <a:p>
            <a:pPr algn="just"/>
            <a:r>
              <a:rPr lang="fr-FR" sz="20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L’enseignant doit </a:t>
            </a:r>
          </a:p>
          <a:p>
            <a:pPr marL="342900" indent="-342900" algn="just">
              <a:buFont typeface="Arial" panose="020B0604020202020204" pitchFamily="34" charset="0"/>
              <a:buChar char="•"/>
            </a:pPr>
            <a:r>
              <a:rPr lang="fr-FR" sz="2000" b="1" dirty="0">
                <a:solidFill>
                  <a:srgbClr val="00B0F0"/>
                </a:solidFill>
                <a:latin typeface="Times New Roman" panose="02020603050405020304" pitchFamily="18" charset="0"/>
                <a:ea typeface="Calibri" panose="020F0502020204030204" pitchFamily="34" charset="0"/>
                <a:cs typeface="Arial" panose="020B0604020202020204" pitchFamily="34" charset="0"/>
              </a:rPr>
              <a:t>Montrer comment le biologique est recomposé par le social </a:t>
            </a:r>
            <a:r>
              <a:rPr lang="fr-FR" sz="2000" b="1" i="1" dirty="0">
                <a:solidFill>
                  <a:srgbClr val="00B0F0"/>
                </a:solidFill>
                <a:latin typeface="Times New Roman" panose="02020603050405020304" pitchFamily="18" charset="0"/>
                <a:ea typeface="Calibri" panose="020F0502020204030204" pitchFamily="34" charset="0"/>
                <a:cs typeface="Arial" panose="020B0604020202020204" pitchFamily="34" charset="0"/>
              </a:rPr>
              <a:t>→ ne pas rester dans la socialisation comme un simple processus d’acquisition</a:t>
            </a:r>
            <a:endParaRPr lang="fr-FR" i="1"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marL="342900" indent="-342900" algn="just">
              <a:buFont typeface="Arial" panose="020B0604020202020204" pitchFamily="34" charset="0"/>
              <a:buChar char="•"/>
            </a:pPr>
            <a:r>
              <a:rPr lang="fr-FR" sz="2000" dirty="0">
                <a:solidFill>
                  <a:srgbClr val="00B0F0"/>
                </a:solidFill>
                <a:latin typeface="Times New Roman" panose="02020603050405020304" pitchFamily="18" charset="0"/>
              </a:rPr>
              <a:t>Montrer que l’enfance est un moment essentiel de la socialisation du jeune mais que cette socialisation se poursuit tout au long de la vie. </a:t>
            </a:r>
          </a:p>
          <a:p>
            <a:pPr marL="342900" indent="-342900" algn="just">
              <a:buFont typeface="Arial" panose="020B0604020202020204" pitchFamily="34" charset="0"/>
              <a:buChar char="•"/>
            </a:pPr>
            <a:r>
              <a:rPr lang="fr-FR" sz="2000" dirty="0">
                <a:solidFill>
                  <a:srgbClr val="00B0F0"/>
                </a:solidFill>
                <a:latin typeface="Times New Roman" panose="02020603050405020304" pitchFamily="18" charset="0"/>
              </a:rPr>
              <a:t>Montrer qu’elle est différenciée selon les individus et les milieux, mais qu’elle est aussi le fruit de l’action de nombreux agents.</a:t>
            </a:r>
          </a:p>
        </p:txBody>
      </p:sp>
    </p:spTree>
    <p:extLst>
      <p:ext uri="{BB962C8B-B14F-4D97-AF65-F5344CB8AC3E}">
        <p14:creationId xmlns:p14="http://schemas.microsoft.com/office/powerpoint/2010/main" val="291769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8B7A3D-4F5A-4E7D-99B3-FD9731B976E1}"/>
              </a:ext>
            </a:extLst>
          </p:cNvPr>
          <p:cNvSpPr/>
          <p:nvPr/>
        </p:nvSpPr>
        <p:spPr>
          <a:xfrm>
            <a:off x="0" y="-70524"/>
            <a:ext cx="12099721" cy="6905480"/>
          </a:xfrm>
          <a:prstGeom prst="rect">
            <a:avLst/>
          </a:prstGeom>
        </p:spPr>
        <p:txBody>
          <a:bodyPr wrap="square">
            <a:spAutoFit/>
          </a:bodyPr>
          <a:lstStyle/>
          <a:p>
            <a:pPr>
              <a:lnSpc>
                <a:spcPct val="107000"/>
              </a:lnSpc>
              <a:spcAft>
                <a:spcPts val="800"/>
              </a:spcAft>
            </a:pPr>
            <a:r>
              <a:rPr lang="fr-FR" b="1" u="sng" dirty="0">
                <a:latin typeface="Times New Roman" panose="02020603050405020304" pitchFamily="18" charset="0"/>
                <a:ea typeface="Calibri" panose="020F0502020204030204" pitchFamily="34" charset="0"/>
                <a:cs typeface="Arial" panose="020B0604020202020204" pitchFamily="34" charset="0"/>
              </a:rPr>
              <a:t>DOCUMENT</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FR" dirty="0">
                <a:latin typeface="Times New Roman" panose="02020603050405020304" pitchFamily="18" charset="0"/>
                <a:ea typeface="Calibri" panose="020F0502020204030204" pitchFamily="34" charset="0"/>
                <a:cs typeface="Arial" panose="020B0604020202020204" pitchFamily="34" charset="0"/>
              </a:rPr>
              <a:t>Imaginons […] Robinson et Vendredi sur leur île déserte : isolés, […] sans richesses, objets, parents ou amis pour les différencier et les faire se sentir différents […]. Et pourtant, « même Robinson porte la marque d’une certaine société, d’un certain peuple et d’une certaine catégorie sociale. Coupé de toute relation avec eux, perdu sur son île, il adopte des comportements, forme des souhaits et conçoit des projets conformes à leurs normes ; il adopte donc ses comportements, forme ses souhaits et conçoit ses projets tout autrement que Vendredi, même si sous la pression de la situation nouvelle, ils font tout pour s’adapter l’un à l’autre et se transforment mutuellement pour se rapprocher ». […] Robinson, qui a été élevé dans la petite bourgeoisie anglaise, se procure sur son île déserte couteaux et fourchettes, qui lui sont nécessaires au point qu’il les ramène au péril de sa vie d’une épave en train de sombrer ; le premier meuble qu’il se fabrique est une table, qu’il juge indispensable « car sans elle il n’aurait pu écrire ni manger » ; il manifeste, face au cannibalisme de Vendredi, la même horreur que ce dernier réserve au sel dont Robinson parsème ses aliments […]. Bref, dans la solitude de cet homme sans société, tout témoigne d’un rapport au monde, à l’espace et au temps qui lui a été précédemment inculqué, qu’il « apporte » avec lui sur l’île, et dont il ne peut ni ne veut se défaire. Le processus qui a ainsi produit Robinson, et ce Robinson-là, tout au long de son enfance et de son adolescence anglaises, on le nomme « socialisation ».La socialisation, c’est donc en ce sens l’ensemble des processus par lesquels l’individu est construit – on dira aussi « formé », « modelé », « façonné », « fabriqué », « conditionné » – par la société globale et locale dans laquelle il vit, processus au cours desquels l’individu acquiert – « apprend », « intériorise », « incorpore », « intègre » – des façons de faire, de penser et d’être qui sont situées socialement. La définition la plus simple de la socialisation que nous pouvons proposer […] est donc la suivante : « façon dont la société forme et transforme les individus ». </a:t>
            </a:r>
            <a:endParaRPr lang="fr-FR"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fr-FR" i="1" dirty="0">
                <a:latin typeface="Times New Roman" panose="02020603050405020304" pitchFamily="18" charset="0"/>
                <a:ea typeface="Calibri" panose="020F0502020204030204" pitchFamily="34" charset="0"/>
                <a:cs typeface="Arial" panose="020B0604020202020204" pitchFamily="34" charset="0"/>
              </a:rPr>
              <a:t>Muriel Darmon, « La socialisation », 3e édition, 2011, Armand Colin</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Q1-</a:t>
            </a:r>
            <a:r>
              <a:rPr lang="fr-FR" dirty="0">
                <a:latin typeface="Times New Roman" panose="02020603050405020304" pitchFamily="18" charset="0"/>
                <a:ea typeface="Calibri" panose="020F0502020204030204" pitchFamily="34" charset="0"/>
                <a:cs typeface="Arial" panose="020B0604020202020204" pitchFamily="34" charset="0"/>
              </a:rPr>
              <a:t> Soulignez la (ou les) définition(s) de la socialisation.</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Q2-</a:t>
            </a:r>
            <a:r>
              <a:rPr lang="fr-FR" dirty="0">
                <a:latin typeface="Times New Roman" panose="02020603050405020304" pitchFamily="18" charset="0"/>
                <a:ea typeface="Calibri" panose="020F0502020204030204" pitchFamily="34" charset="0"/>
                <a:cs typeface="Arial" panose="020B0604020202020204" pitchFamily="34" charset="0"/>
              </a:rPr>
              <a:t> Expliquez l’objectif de la socialisation</a:t>
            </a:r>
            <a:endParaRPr lang="fr-F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fr-FR" b="1" dirty="0">
                <a:latin typeface="Times New Roman" panose="02020603050405020304" pitchFamily="18" charset="0"/>
                <a:ea typeface="Calibri" panose="020F0502020204030204" pitchFamily="34" charset="0"/>
                <a:cs typeface="Arial" panose="020B0604020202020204" pitchFamily="34" charset="0"/>
              </a:rPr>
              <a:t>Q3-</a:t>
            </a:r>
            <a:r>
              <a:rPr lang="fr-FR" dirty="0">
                <a:latin typeface="Times New Roman" panose="02020603050405020304" pitchFamily="18" charset="0"/>
                <a:ea typeface="Calibri" panose="020F0502020204030204" pitchFamily="34" charset="0"/>
                <a:cs typeface="Arial" panose="020B0604020202020204" pitchFamily="34" charset="0"/>
              </a:rPr>
              <a:t> Quels sont alors les acteurs de cette socialisation ?</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469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9656B48-AA0E-458A-8FC1-53ADDA001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30" y="1221920"/>
            <a:ext cx="3130974" cy="4414160"/>
          </a:xfrm>
          <a:prstGeom prst="rect">
            <a:avLst/>
          </a:prstGeom>
        </p:spPr>
      </p:pic>
      <p:sp>
        <p:nvSpPr>
          <p:cNvPr id="4" name="Rectangle 3">
            <a:extLst>
              <a:ext uri="{FF2B5EF4-FFF2-40B4-BE49-F238E27FC236}">
                <a16:creationId xmlns:a16="http://schemas.microsoft.com/office/drawing/2014/main" id="{1436BE34-ABB8-45FB-9103-D9BE212F9CC9}"/>
              </a:ext>
            </a:extLst>
          </p:cNvPr>
          <p:cNvSpPr/>
          <p:nvPr/>
        </p:nvSpPr>
        <p:spPr>
          <a:xfrm>
            <a:off x="580831" y="5819755"/>
            <a:ext cx="3777573" cy="369332"/>
          </a:xfrm>
          <a:prstGeom prst="rect">
            <a:avLst/>
          </a:prstGeom>
        </p:spPr>
        <p:txBody>
          <a:bodyPr wrap="none">
            <a:spAutoFit/>
          </a:bodyPr>
          <a:lstStyle/>
          <a:p>
            <a:r>
              <a:rPr lang="fr-FR" dirty="0"/>
              <a:t>Hors-série N°36 - Mars/Avril/Mai 2002</a:t>
            </a:r>
          </a:p>
        </p:txBody>
      </p:sp>
      <p:pic>
        <p:nvPicPr>
          <p:cNvPr id="6" name="Image 5">
            <a:extLst>
              <a:ext uri="{FF2B5EF4-FFF2-40B4-BE49-F238E27FC236}">
                <a16:creationId xmlns:a16="http://schemas.microsoft.com/office/drawing/2014/main" id="{AC8DDB10-5E9C-470C-B87B-F187B4C2F034}"/>
              </a:ext>
            </a:extLst>
          </p:cNvPr>
          <p:cNvPicPr>
            <a:picLocks noChangeAspect="1"/>
          </p:cNvPicPr>
          <p:nvPr/>
        </p:nvPicPr>
        <p:blipFill rotWithShape="1">
          <a:blip r:embed="rId3"/>
          <a:srcRect l="6743" t="33150" r="75092" b="22325"/>
          <a:stretch/>
        </p:blipFill>
        <p:spPr>
          <a:xfrm>
            <a:off x="4525248" y="1221920"/>
            <a:ext cx="3229762" cy="4453156"/>
          </a:xfrm>
          <a:prstGeom prst="rect">
            <a:avLst/>
          </a:prstGeom>
        </p:spPr>
      </p:pic>
      <p:sp>
        <p:nvSpPr>
          <p:cNvPr id="7" name="Rectangle 6">
            <a:extLst>
              <a:ext uri="{FF2B5EF4-FFF2-40B4-BE49-F238E27FC236}">
                <a16:creationId xmlns:a16="http://schemas.microsoft.com/office/drawing/2014/main" id="{977CA271-88BB-4509-A4C0-B56DA09EDE57}"/>
              </a:ext>
            </a:extLst>
          </p:cNvPr>
          <p:cNvSpPr/>
          <p:nvPr/>
        </p:nvSpPr>
        <p:spPr>
          <a:xfrm>
            <a:off x="2935151" y="299581"/>
            <a:ext cx="4794902" cy="646331"/>
          </a:xfrm>
          <a:prstGeom prst="rect">
            <a:avLst/>
          </a:prstGeom>
        </p:spPr>
        <p:txBody>
          <a:bodyPr wrap="none">
            <a:spAutoFit/>
          </a:bodyPr>
          <a:lstStyle/>
          <a:p>
            <a:pPr algn="ctr"/>
            <a:r>
              <a:rPr lang="fr-FR" b="1" dirty="0">
                <a:latin typeface="Times New Roman" panose="02020603050405020304" pitchFamily="18" charset="0"/>
              </a:rPr>
              <a:t>Quel(s) auteur(s) et  quels supports mobiliser? </a:t>
            </a:r>
          </a:p>
          <a:p>
            <a:pPr algn="ctr"/>
            <a:r>
              <a:rPr lang="fr-FR" b="1" dirty="0">
                <a:solidFill>
                  <a:schemeClr val="accent2">
                    <a:lumMod val="75000"/>
                  </a:schemeClr>
                </a:solidFill>
                <a:latin typeface="Times New Roman" panose="02020603050405020304" pitchFamily="18" charset="0"/>
              </a:rPr>
              <a:t>Quelques idées …</a:t>
            </a:r>
          </a:p>
        </p:txBody>
      </p:sp>
      <p:pic>
        <p:nvPicPr>
          <p:cNvPr id="9" name="Image 8">
            <a:extLst>
              <a:ext uri="{FF2B5EF4-FFF2-40B4-BE49-F238E27FC236}">
                <a16:creationId xmlns:a16="http://schemas.microsoft.com/office/drawing/2014/main" id="{9D3238A1-42B7-44BA-94A8-AB2BAB493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154" y="1221920"/>
            <a:ext cx="3105133" cy="4414160"/>
          </a:xfrm>
          <a:prstGeom prst="rect">
            <a:avLst/>
          </a:prstGeom>
        </p:spPr>
      </p:pic>
      <p:sp>
        <p:nvSpPr>
          <p:cNvPr id="10" name="Rectangle 9">
            <a:extLst>
              <a:ext uri="{FF2B5EF4-FFF2-40B4-BE49-F238E27FC236}">
                <a16:creationId xmlns:a16="http://schemas.microsoft.com/office/drawing/2014/main" id="{511B954B-D730-4F95-8C01-079E32123BC6}"/>
              </a:ext>
            </a:extLst>
          </p:cNvPr>
          <p:cNvSpPr/>
          <p:nvPr/>
        </p:nvSpPr>
        <p:spPr>
          <a:xfrm>
            <a:off x="8976219" y="5865921"/>
            <a:ext cx="2885813" cy="646331"/>
          </a:xfrm>
          <a:prstGeom prst="rect">
            <a:avLst/>
          </a:prstGeom>
        </p:spPr>
        <p:txBody>
          <a:bodyPr wrap="square">
            <a:spAutoFit/>
          </a:bodyPr>
          <a:lstStyle/>
          <a:p>
            <a:r>
              <a:rPr lang="fr-FR" dirty="0"/>
              <a:t>La socialisation</a:t>
            </a:r>
          </a:p>
          <a:p>
            <a:r>
              <a:rPr lang="fr-FR" dirty="0"/>
              <a:t>2018/1 (N° 191)</a:t>
            </a:r>
          </a:p>
        </p:txBody>
      </p:sp>
    </p:spTree>
    <p:extLst>
      <p:ext uri="{BB962C8B-B14F-4D97-AF65-F5344CB8AC3E}">
        <p14:creationId xmlns:p14="http://schemas.microsoft.com/office/powerpoint/2010/main" val="3420756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C1D8E9A-FABD-4361-BED9-4E6F1B20E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37" y="371528"/>
            <a:ext cx="3280281" cy="5110678"/>
          </a:xfrm>
          <a:prstGeom prst="rect">
            <a:avLst/>
          </a:prstGeom>
        </p:spPr>
      </p:pic>
      <p:pic>
        <p:nvPicPr>
          <p:cNvPr id="5" name="Image 4">
            <a:extLst>
              <a:ext uri="{FF2B5EF4-FFF2-40B4-BE49-F238E27FC236}">
                <a16:creationId xmlns:a16="http://schemas.microsoft.com/office/drawing/2014/main" id="{F5D918F5-6B13-4838-B5E1-4A683CD0E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389" y="564072"/>
            <a:ext cx="3461159" cy="5220581"/>
          </a:xfrm>
          <a:prstGeom prst="rect">
            <a:avLst/>
          </a:prstGeom>
        </p:spPr>
      </p:pic>
      <p:sp>
        <p:nvSpPr>
          <p:cNvPr id="6" name="ZoneTexte 5">
            <a:extLst>
              <a:ext uri="{FF2B5EF4-FFF2-40B4-BE49-F238E27FC236}">
                <a16:creationId xmlns:a16="http://schemas.microsoft.com/office/drawing/2014/main" id="{4D729550-F7D5-4FC5-8327-B548023E725A}"/>
              </a:ext>
            </a:extLst>
          </p:cNvPr>
          <p:cNvSpPr txBox="1"/>
          <p:nvPr/>
        </p:nvSpPr>
        <p:spPr>
          <a:xfrm>
            <a:off x="9353725" y="4941116"/>
            <a:ext cx="2256638" cy="646331"/>
          </a:xfrm>
          <a:prstGeom prst="rect">
            <a:avLst/>
          </a:prstGeom>
          <a:noFill/>
        </p:spPr>
        <p:txBody>
          <a:bodyPr wrap="square" rtlCol="0">
            <a:spAutoFit/>
          </a:bodyPr>
          <a:lstStyle/>
          <a:p>
            <a:r>
              <a:rPr lang="fr-FR" dirty="0">
                <a:solidFill>
                  <a:schemeClr val="accent2">
                    <a:lumMod val="75000"/>
                  </a:schemeClr>
                </a:solidFill>
              </a:rPr>
              <a:t>… Mais il en existe bien d’autres!</a:t>
            </a:r>
          </a:p>
        </p:txBody>
      </p:sp>
    </p:spTree>
    <p:extLst>
      <p:ext uri="{BB962C8B-B14F-4D97-AF65-F5344CB8AC3E}">
        <p14:creationId xmlns:p14="http://schemas.microsoft.com/office/powerpoint/2010/main" val="184525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408143-495B-42B1-B11E-8F5CF52C224D}"/>
              </a:ext>
            </a:extLst>
          </p:cNvPr>
          <p:cNvSpPr/>
          <p:nvPr/>
        </p:nvSpPr>
        <p:spPr>
          <a:xfrm>
            <a:off x="1152258" y="408856"/>
            <a:ext cx="2954142" cy="461665"/>
          </a:xfrm>
          <a:prstGeom prst="rect">
            <a:avLst/>
          </a:prstGeom>
        </p:spPr>
        <p:txBody>
          <a:bodyPr wrap="none">
            <a:spAutoFit/>
          </a:bodyPr>
          <a:lstStyle/>
          <a:p>
            <a:r>
              <a:rPr lang="fr-FR" sz="2400" b="1" dirty="0">
                <a:solidFill>
                  <a:srgbClr val="7030A0"/>
                </a:solidFill>
              </a:rPr>
              <a:t>En classe de première</a:t>
            </a:r>
          </a:p>
        </p:txBody>
      </p:sp>
      <p:pic>
        <p:nvPicPr>
          <p:cNvPr id="3" name="Image 2">
            <a:extLst>
              <a:ext uri="{FF2B5EF4-FFF2-40B4-BE49-F238E27FC236}">
                <a16:creationId xmlns:a16="http://schemas.microsoft.com/office/drawing/2014/main" id="{CBEFC362-B6B1-41CC-8544-70B7FD3C2052}"/>
              </a:ext>
            </a:extLst>
          </p:cNvPr>
          <p:cNvPicPr>
            <a:picLocks noChangeAspect="1"/>
          </p:cNvPicPr>
          <p:nvPr/>
        </p:nvPicPr>
        <p:blipFill rotWithShape="1">
          <a:blip r:embed="rId2"/>
          <a:srcRect l="14265" t="4159" r="20991" b="82315"/>
          <a:stretch/>
        </p:blipFill>
        <p:spPr>
          <a:xfrm>
            <a:off x="2034319" y="1262543"/>
            <a:ext cx="5767441" cy="977318"/>
          </a:xfrm>
          <a:prstGeom prst="rect">
            <a:avLst/>
          </a:prstGeom>
        </p:spPr>
      </p:pic>
      <p:pic>
        <p:nvPicPr>
          <p:cNvPr id="4" name="Image 3">
            <a:extLst>
              <a:ext uri="{FF2B5EF4-FFF2-40B4-BE49-F238E27FC236}">
                <a16:creationId xmlns:a16="http://schemas.microsoft.com/office/drawing/2014/main" id="{A8C86052-82CE-4326-8C86-9FC3025FA1A1}"/>
              </a:ext>
            </a:extLst>
          </p:cNvPr>
          <p:cNvPicPr>
            <a:picLocks noChangeAspect="1"/>
          </p:cNvPicPr>
          <p:nvPr/>
        </p:nvPicPr>
        <p:blipFill rotWithShape="1">
          <a:blip r:embed="rId3"/>
          <a:srcRect l="27523" t="33395" r="28096" b="23914"/>
          <a:stretch/>
        </p:blipFill>
        <p:spPr>
          <a:xfrm>
            <a:off x="2491530" y="2257790"/>
            <a:ext cx="5310231" cy="2927758"/>
          </a:xfrm>
          <a:prstGeom prst="rect">
            <a:avLst/>
          </a:prstGeom>
          <a:ln w="3175">
            <a:solidFill>
              <a:schemeClr val="tx1"/>
            </a:solidFill>
          </a:ln>
        </p:spPr>
      </p:pic>
    </p:spTree>
    <p:extLst>
      <p:ext uri="{BB962C8B-B14F-4D97-AF65-F5344CB8AC3E}">
        <p14:creationId xmlns:p14="http://schemas.microsoft.com/office/powerpoint/2010/main" val="69699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37A2717-5BCA-4474-9956-947782CEEB73}"/>
              </a:ext>
            </a:extLst>
          </p:cNvPr>
          <p:cNvSpPr txBox="1"/>
          <p:nvPr/>
        </p:nvSpPr>
        <p:spPr>
          <a:xfrm>
            <a:off x="726392" y="1279271"/>
            <a:ext cx="10212937" cy="5815231"/>
          </a:xfrm>
          <a:prstGeom prst="rect">
            <a:avLst/>
          </a:prstGeom>
          <a:noFill/>
          <a:ln>
            <a:noFill/>
          </a:ln>
        </p:spPr>
        <p:txBody>
          <a:bodyPr wrap="square" lIns="81646" tIns="40823" rIns="81646" bIns="40823" anchorCtr="0" compatLnSpc="0">
            <a:spAutoFit/>
          </a:bodyPr>
          <a:lstStyle/>
          <a:p>
            <a:pPr algn="just"/>
            <a:r>
              <a:rPr lang="fr-FR" sz="2400" dirty="0"/>
              <a:t>Programme actuel → accent sur l’approche fonctionnaliste de la socialisation :</a:t>
            </a:r>
          </a:p>
          <a:p>
            <a:pPr algn="just"/>
            <a:r>
              <a:rPr lang="fr-FR" sz="2400" dirty="0"/>
              <a:t>les faits sociaux sont appréhendés selon la fonction qu’ils remplissent </a:t>
            </a:r>
          </a:p>
          <a:p>
            <a:pPr algn="just"/>
            <a:endParaRPr lang="fr-FR" sz="2400" dirty="0"/>
          </a:p>
          <a:p>
            <a:pPr algn="just"/>
            <a:endParaRPr lang="fr-FR" sz="2400" dirty="0"/>
          </a:p>
          <a:p>
            <a:pPr algn="just"/>
            <a:endParaRPr lang="fr-FR" sz="2400" dirty="0"/>
          </a:p>
          <a:p>
            <a:pPr lvl="0" algn="just"/>
            <a:r>
              <a:rPr lang="fr-FR" sz="2400" dirty="0"/>
              <a:t>Le nouveau programme invite à se centrer davantage sur la </a:t>
            </a:r>
            <a:r>
              <a:rPr lang="fr-FR" sz="2400" b="1" dirty="0"/>
              <a:t>« fabrique des individus ».</a:t>
            </a:r>
          </a:p>
          <a:p>
            <a:pPr algn="just"/>
            <a:r>
              <a:rPr lang="fr-FR" sz="2400" dirty="0"/>
              <a:t>Il s’agit de s’interroger sur la socialisation </a:t>
            </a:r>
            <a:r>
              <a:rPr lang="fr-FR" sz="2400" b="1" dirty="0"/>
              <a:t>du point de vue de l’individu → on </a:t>
            </a:r>
            <a:r>
              <a:rPr lang="fr-FR" sz="2400" dirty="0"/>
              <a:t>privilégie l'individu comme le produit complexe de </a:t>
            </a:r>
            <a:r>
              <a:rPr lang="fr-FR" sz="2400" b="1" dirty="0"/>
              <a:t>multiples processus de socialisation</a:t>
            </a:r>
            <a:r>
              <a:rPr lang="fr-FR" sz="2400" dirty="0"/>
              <a:t>.</a:t>
            </a:r>
          </a:p>
          <a:p>
            <a:pPr algn="just"/>
            <a:r>
              <a:rPr lang="fr-FR" sz="2400" dirty="0"/>
              <a:t>Il est donc nécessaire d’intégrer les apports de la </a:t>
            </a:r>
            <a:r>
              <a:rPr lang="fr-FR" sz="2400" b="1" dirty="0"/>
              <a:t>sociologie dispositionnaliste </a:t>
            </a:r>
            <a:r>
              <a:rPr lang="fr-FR" sz="2400" dirty="0"/>
              <a:t>→ il s’agit donc de rompre avec une conception trop « mécaniste » de la socialisation.</a:t>
            </a:r>
          </a:p>
          <a:p>
            <a:pPr algn="just"/>
            <a:r>
              <a:rPr lang="fr-FR" sz="2400" dirty="0"/>
              <a:t> </a:t>
            </a:r>
          </a:p>
          <a:p>
            <a:pPr>
              <a:lnSpc>
                <a:spcPct val="90000"/>
              </a:lnSpc>
              <a:spcBef>
                <a:spcPts val="908"/>
              </a:spcBef>
            </a:pPr>
            <a:endParaRPr lang="fr-FR" sz="2540" dirty="0">
              <a:solidFill>
                <a:srgbClr val="000000"/>
              </a:solidFill>
              <a:latin typeface="Calibri" pitchFamily="18"/>
              <a:ea typeface="Microsoft YaHei" pitchFamily="2"/>
              <a:cs typeface="Lucida Sans" pitchFamily="2"/>
            </a:endParaRPr>
          </a:p>
        </p:txBody>
      </p:sp>
      <p:sp>
        <p:nvSpPr>
          <p:cNvPr id="3" name="ZoneTexte 2">
            <a:extLst>
              <a:ext uri="{FF2B5EF4-FFF2-40B4-BE49-F238E27FC236}">
                <a16:creationId xmlns:a16="http://schemas.microsoft.com/office/drawing/2014/main" id="{0B97F39C-4167-4F50-A83A-91925CCA5E82}"/>
              </a:ext>
            </a:extLst>
          </p:cNvPr>
          <p:cNvSpPr txBox="1"/>
          <p:nvPr/>
        </p:nvSpPr>
        <p:spPr>
          <a:xfrm>
            <a:off x="1685657" y="358918"/>
            <a:ext cx="8593797" cy="934471"/>
          </a:xfrm>
          <a:prstGeom prst="rect">
            <a:avLst/>
          </a:prstGeom>
          <a:noFill/>
          <a:ln>
            <a:noFill/>
          </a:ln>
        </p:spPr>
        <p:txBody>
          <a:bodyPr wrap="none" lIns="81646" tIns="40823" rIns="81646" bIns="40823" anchorCtr="0" compatLnSpc="0">
            <a:spAutoFit/>
          </a:bodyPr>
          <a:lstStyle/>
          <a:p>
            <a:pPr algn="ctr" hangingPunct="0"/>
            <a:r>
              <a:rPr lang="fr-FR" sz="5443" b="1" dirty="0">
                <a:solidFill>
                  <a:srgbClr val="7030A0"/>
                </a:solidFill>
                <a:latin typeface="Calibri Light" pitchFamily="18"/>
                <a:ea typeface="Microsoft YaHei" pitchFamily="2"/>
                <a:cs typeface="Lucida Sans" pitchFamily="2"/>
              </a:rPr>
              <a:t>Objectif général de ce chapitre</a:t>
            </a:r>
          </a:p>
        </p:txBody>
      </p:sp>
    </p:spTree>
    <p:extLst>
      <p:ext uri="{BB962C8B-B14F-4D97-AF65-F5344CB8AC3E}">
        <p14:creationId xmlns:p14="http://schemas.microsoft.com/office/powerpoint/2010/main" val="17082519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1964</Words>
  <Application>Microsoft Office PowerPoint</Application>
  <PresentationFormat>Grand écran</PresentationFormat>
  <Paragraphs>272</Paragraphs>
  <Slides>33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Arial</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Murielle GERMANAZ</dc:creator>
  <cp:lastModifiedBy>Murielle GERMANAZ</cp:lastModifiedBy>
  <cp:revision>32</cp:revision>
  <dcterms:created xsi:type="dcterms:W3CDTF">2019-03-01T03:48:08Z</dcterms:created>
  <dcterms:modified xsi:type="dcterms:W3CDTF">2019-03-05T04:20:47Z</dcterms:modified>
</cp:coreProperties>
</file>