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19" r:id="rId22"/>
    <p:sldId id="320" r:id="rId23"/>
    <p:sldId id="276" r:id="rId24"/>
    <p:sldId id="282" r:id="rId25"/>
    <p:sldId id="277" r:id="rId26"/>
    <p:sldId id="278" r:id="rId27"/>
    <p:sldId id="279" r:id="rId28"/>
    <p:sldId id="280" r:id="rId29"/>
    <p:sldId id="321" r:id="rId30"/>
    <p:sldId id="285" r:id="rId31"/>
    <p:sldId id="281" r:id="rId32"/>
    <p:sldId id="283" r:id="rId33"/>
    <p:sldId id="284" r:id="rId34"/>
    <p:sldId id="300" r:id="rId35"/>
    <p:sldId id="291" r:id="rId36"/>
    <p:sldId id="292" r:id="rId37"/>
    <p:sldId id="293" r:id="rId38"/>
    <p:sldId id="294" r:id="rId39"/>
    <p:sldId id="295" r:id="rId40"/>
    <p:sldId id="296" r:id="rId41"/>
    <p:sldId id="299" r:id="rId42"/>
    <p:sldId id="297" r:id="rId43"/>
    <p:sldId id="298" r:id="rId44"/>
    <p:sldId id="318" r:id="rId45"/>
    <p:sldId id="302" r:id="rId46"/>
    <p:sldId id="301" r:id="rId47"/>
    <p:sldId id="309" r:id="rId48"/>
    <p:sldId id="310" r:id="rId49"/>
    <p:sldId id="304" r:id="rId50"/>
    <p:sldId id="307" r:id="rId51"/>
    <p:sldId id="305" r:id="rId52"/>
    <p:sldId id="311" r:id="rId53"/>
    <p:sldId id="313" r:id="rId54"/>
    <p:sldId id="314" r:id="rId55"/>
    <p:sldId id="315" r:id="rId56"/>
    <p:sldId id="316" r:id="rId57"/>
    <p:sldId id="317" r:id="rId58"/>
    <p:sldId id="322" r:id="rId59"/>
    <p:sldId id="323" r:id="rId60"/>
    <p:sldId id="325" r:id="rId61"/>
    <p:sldId id="324" r:id="rId62"/>
    <p:sldId id="286" r:id="rId63"/>
    <p:sldId id="287" r:id="rId64"/>
    <p:sldId id="289" r:id="rId65"/>
    <p:sldId id="290" r:id="rId66"/>
    <p:sldId id="327" r:id="rId67"/>
    <p:sldId id="328" r:id="rId68"/>
    <p:sldId id="333" r:id="rId69"/>
    <p:sldId id="288" r:id="rId70"/>
    <p:sldId id="330" r:id="rId71"/>
    <p:sldId id="331" r:id="rId72"/>
    <p:sldId id="334" r:id="rId73"/>
    <p:sldId id="332" r:id="rId74"/>
    <p:sldId id="336" r:id="rId75"/>
    <p:sldId id="337" r:id="rId76"/>
    <p:sldId id="335" r:id="rId77"/>
    <p:sldId id="326" r:id="rId7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24/04/2019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6000" dirty="0" smtClean="0"/>
              <a:t>Concurrence imparfaite</a:t>
            </a:r>
            <a:endParaRPr lang="fr-FR" sz="6000" dirty="0"/>
          </a:p>
        </p:txBody>
      </p:sp>
      <p:sp>
        <p:nvSpPr>
          <p:cNvPr id="3" name="Sous-titre 2"/>
          <p:cNvSpPr>
            <a:spLocks noGrp="1"/>
          </p:cNvSpPr>
          <p:nvPr>
            <p:ph type="subTitle" idx="1"/>
          </p:nvPr>
        </p:nvSpPr>
        <p:spPr/>
        <p:txBody>
          <a:bodyPr/>
          <a:lstStyle/>
          <a:p>
            <a:r>
              <a:rPr lang="fr-FR" dirty="0" smtClean="0"/>
              <a:t>Armel JACQUES</a:t>
            </a:r>
          </a:p>
          <a:p>
            <a:r>
              <a:rPr lang="fr-FR" dirty="0" smtClean="0"/>
              <a:t>DIFOR, 23 avril 2019</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Double marginalisation</a:t>
            </a:r>
            <a:endParaRPr lang="fr-FR" dirty="0"/>
          </a:p>
        </p:txBody>
      </p:sp>
      <p:sp>
        <p:nvSpPr>
          <p:cNvPr id="3" name="Espace réservé du contenu 2"/>
          <p:cNvSpPr>
            <a:spLocks noGrp="1"/>
          </p:cNvSpPr>
          <p:nvPr>
            <p:ph idx="1"/>
          </p:nvPr>
        </p:nvSpPr>
        <p:spPr/>
        <p:txBody>
          <a:bodyPr/>
          <a:lstStyle/>
          <a:p>
            <a:r>
              <a:rPr lang="fr-FR" dirty="0" smtClean="0"/>
              <a:t>Qu’est-ce qui est pire qu’un monopole ? Une chaîne de monopoles.</a:t>
            </a:r>
          </a:p>
          <a:p>
            <a:r>
              <a:rPr lang="fr-FR" dirty="0" smtClean="0"/>
              <a:t>Restrictions verticales : tarifs binômes, prix de revente imposés, quantités minimales.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Efficacité dynamique</a:t>
            </a:r>
            <a:endParaRPr lang="fr-FR" dirty="0"/>
          </a:p>
        </p:txBody>
      </p:sp>
      <p:sp>
        <p:nvSpPr>
          <p:cNvPr id="3" name="Espace réservé du contenu 2"/>
          <p:cNvSpPr>
            <a:spLocks noGrp="1"/>
          </p:cNvSpPr>
          <p:nvPr>
            <p:ph idx="1"/>
          </p:nvPr>
        </p:nvSpPr>
        <p:spPr/>
        <p:txBody>
          <a:bodyPr/>
          <a:lstStyle/>
          <a:p>
            <a:pPr algn="just"/>
            <a:r>
              <a:rPr lang="fr-FR" dirty="0" smtClean="0"/>
              <a:t>Brevet incitation à la R&amp;D : </a:t>
            </a:r>
            <a:r>
              <a:rPr lang="fr-FR" i="1" dirty="0" smtClean="0"/>
              <a:t>Capitalisme, socialisme et démocratie</a:t>
            </a:r>
            <a:r>
              <a:rPr lang="fr-FR" dirty="0" smtClean="0"/>
              <a:t>, Schumpeter (1942)</a:t>
            </a:r>
          </a:p>
          <a:p>
            <a:pPr algn="just"/>
            <a:r>
              <a:rPr lang="fr-FR" dirty="0" smtClean="0"/>
              <a:t>Oligopole peut être mieux qu’un monopole</a:t>
            </a:r>
          </a:p>
          <a:p>
            <a:pPr algn="just"/>
            <a:r>
              <a:rPr lang="fr-FR" dirty="0" smtClean="0"/>
              <a:t>Monopole légal peut freiner l’innovation. Un monopole peut supporter des coûts élevés. « Le plus grand bénéfice d’un monopole, c’est la tranquillité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Concurrence potentielle</a:t>
            </a:r>
            <a:endParaRPr lang="fr-FR" dirty="0"/>
          </a:p>
        </p:txBody>
      </p:sp>
      <p:sp>
        <p:nvSpPr>
          <p:cNvPr id="3" name="Espace réservé du contenu 2"/>
          <p:cNvSpPr>
            <a:spLocks noGrp="1"/>
          </p:cNvSpPr>
          <p:nvPr>
            <p:ph idx="1"/>
          </p:nvPr>
        </p:nvSpPr>
        <p:spPr/>
        <p:txBody>
          <a:bodyPr/>
          <a:lstStyle/>
          <a:p>
            <a:r>
              <a:rPr lang="fr-FR" dirty="0" smtClean="0"/>
              <a:t>Marchés contestables. « hit and </a:t>
            </a:r>
            <a:r>
              <a:rPr lang="fr-FR" dirty="0" err="1" smtClean="0"/>
              <a:t>run</a:t>
            </a:r>
            <a:r>
              <a:rPr lang="fr-FR" dirty="0" smtClean="0"/>
              <a:t> »</a:t>
            </a:r>
          </a:p>
          <a:p>
            <a:r>
              <a:rPr lang="fr-FR" dirty="0" smtClean="0"/>
              <a:t>Distorsion des choix d’un monopole pour bloquer l’entrée : prix limite, capacités excédentaires, publicité</a:t>
            </a:r>
            <a:r>
              <a:rPr lang="fr-FR" smtClean="0"/>
              <a:t>, etc.</a:t>
            </a:r>
            <a:endParaRPr lang="fr-FR" dirty="0" smtClean="0"/>
          </a:p>
          <a:p>
            <a:endParaRPr lang="fr-FR" dirty="0" smtClean="0"/>
          </a:p>
          <a:p>
            <a:r>
              <a:rPr lang="fr-FR" dirty="0" smtClean="0"/>
              <a:t>« concurrence pour le marché », appel d’offres, enchères, </a:t>
            </a:r>
            <a:r>
              <a:rPr lang="fr-FR" dirty="0" err="1" smtClean="0"/>
              <a:t>etc</a:t>
            </a:r>
            <a:r>
              <a:rPr lang="fr-FR" dirty="0" smtClean="0"/>
              <a:t> pour obtenir le monopole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Bien durable et concurrence </a:t>
            </a:r>
            <a:r>
              <a:rPr lang="fr-FR" dirty="0" err="1" smtClean="0"/>
              <a:t>intertemporelle</a:t>
            </a:r>
            <a:endParaRPr lang="fr-FR" dirty="0"/>
          </a:p>
        </p:txBody>
      </p:sp>
      <p:sp>
        <p:nvSpPr>
          <p:cNvPr id="3" name="Espace réservé du contenu 2"/>
          <p:cNvSpPr>
            <a:spLocks noGrp="1"/>
          </p:cNvSpPr>
          <p:nvPr>
            <p:ph idx="1"/>
          </p:nvPr>
        </p:nvSpPr>
        <p:spPr/>
        <p:txBody>
          <a:bodyPr/>
          <a:lstStyle/>
          <a:p>
            <a:r>
              <a:rPr lang="fr-FR" dirty="0" smtClean="0"/>
              <a:t>Conjecture de </a:t>
            </a:r>
            <a:r>
              <a:rPr lang="fr-FR" dirty="0" err="1" smtClean="0"/>
              <a:t>Coase</a:t>
            </a:r>
            <a:endParaRPr lang="fr-FR" dirty="0" smtClean="0"/>
          </a:p>
          <a:p>
            <a:r>
              <a:rPr lang="fr-FR" dirty="0" smtClean="0"/>
              <a:t>Le monopole se fait concurrence à lui-même.</a:t>
            </a:r>
          </a:p>
          <a:p>
            <a:r>
              <a:rPr lang="fr-FR" dirty="0" smtClean="0"/>
              <a:t>Incohérence temporelle, car incapacité à s’engager sur les prix futurs.</a:t>
            </a:r>
          </a:p>
          <a:p>
            <a:r>
              <a:rPr lang="fr-FR" dirty="0" smtClean="0"/>
              <a:t>Solutions : location, s’engager à rembourser la différence en cas de baisse, capacités limitées, obsolescence planifiée,…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Monopole légal</a:t>
            </a:r>
            <a:endParaRPr lang="fr-FR" dirty="0"/>
          </a:p>
        </p:txBody>
      </p:sp>
      <p:sp>
        <p:nvSpPr>
          <p:cNvPr id="3" name="Espace réservé du contenu 2"/>
          <p:cNvSpPr>
            <a:spLocks noGrp="1"/>
          </p:cNvSpPr>
          <p:nvPr>
            <p:ph idx="1"/>
          </p:nvPr>
        </p:nvSpPr>
        <p:spPr/>
        <p:txBody>
          <a:bodyPr/>
          <a:lstStyle/>
          <a:p>
            <a:r>
              <a:rPr lang="fr-FR" dirty="0" smtClean="0"/>
              <a:t>Le surplus du monopole peut être dissipé dans les actions de lobbying visant au maintien des barrières légales à l’entrée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2</a:t>
            </a:r>
            <a:endParaRPr lang="fr-FR" dirty="0"/>
          </a:p>
        </p:txBody>
      </p:sp>
      <p:sp>
        <p:nvSpPr>
          <p:cNvPr id="3" name="Espace réservé du contenu 2"/>
          <p:cNvSpPr>
            <a:spLocks noGrp="1"/>
          </p:cNvSpPr>
          <p:nvPr>
            <p:ph idx="1"/>
          </p:nvPr>
        </p:nvSpPr>
        <p:spPr/>
        <p:txBody>
          <a:bodyPr>
            <a:normAutofit/>
          </a:bodyPr>
          <a:lstStyle/>
          <a:p>
            <a:pPr>
              <a:buNone/>
            </a:pPr>
            <a:r>
              <a:rPr lang="fr-FR" sz="6600" dirty="0" smtClean="0"/>
              <a:t>Oligopole et stratégies pour préserver un pouvoir de marché</a:t>
            </a:r>
            <a:endParaRPr lang="fr-FR" sz="6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Duopole de Bertrand</a:t>
            </a:r>
            <a:endParaRPr lang="fr-FR" dirty="0"/>
          </a:p>
        </p:txBody>
      </p:sp>
      <p:sp>
        <p:nvSpPr>
          <p:cNvPr id="3" name="Espace réservé du contenu 2"/>
          <p:cNvSpPr>
            <a:spLocks noGrp="1"/>
          </p:cNvSpPr>
          <p:nvPr>
            <p:ph idx="1"/>
          </p:nvPr>
        </p:nvSpPr>
        <p:spPr/>
        <p:txBody>
          <a:bodyPr/>
          <a:lstStyle/>
          <a:p>
            <a:pPr algn="just"/>
            <a:r>
              <a:rPr lang="fr-FR" dirty="0" smtClean="0"/>
              <a:t>2 firmes </a:t>
            </a:r>
            <a:r>
              <a:rPr lang="fr-FR" dirty="0" smtClean="0">
                <a:sym typeface="Wingdings" pitchFamily="2" charset="2"/>
              </a:rPr>
              <a:t> concurrence pure et parfaite</a:t>
            </a:r>
          </a:p>
          <a:p>
            <a:pPr algn="just"/>
            <a:r>
              <a:rPr lang="fr-FR" dirty="0" smtClean="0">
                <a:sym typeface="Wingdings" pitchFamily="2" charset="2"/>
              </a:rPr>
              <a:t>La concurrence peut supprimer le pouvoir de marché des firmes.</a:t>
            </a:r>
          </a:p>
          <a:p>
            <a:pPr algn="just"/>
            <a:r>
              <a:rPr lang="fr-FR" dirty="0" smtClean="0">
                <a:sym typeface="Wingdings" pitchFamily="2" charset="2"/>
              </a:rPr>
              <a:t>Rappel des hypothèses : biens homogènes ; pas de contraintes de capacités ; rendements d’échelle constants ; choix de prix simultanés ; jeu non répété.</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Duopole de Bertrand 2</a:t>
            </a:r>
            <a:endParaRPr lang="fr-FR" dirty="0"/>
          </a:p>
        </p:txBody>
      </p:sp>
      <p:sp>
        <p:nvSpPr>
          <p:cNvPr id="3" name="Espace réservé du contenu 2"/>
          <p:cNvSpPr>
            <a:spLocks noGrp="1"/>
          </p:cNvSpPr>
          <p:nvPr>
            <p:ph idx="1"/>
          </p:nvPr>
        </p:nvSpPr>
        <p:spPr/>
        <p:txBody>
          <a:bodyPr/>
          <a:lstStyle/>
          <a:p>
            <a:pPr algn="just"/>
            <a:r>
              <a:rPr lang="fr-FR" dirty="0" smtClean="0">
                <a:sym typeface="Wingdings" pitchFamily="2" charset="2"/>
              </a:rPr>
              <a:t>Entrée endogène + coût fixe  monopole (si équilibre en stratégies pures) ou à des équilibres en stratégies mixtes (possibilité de « </a:t>
            </a:r>
            <a:r>
              <a:rPr lang="fr-FR" dirty="0" err="1" smtClean="0">
                <a:sym typeface="Wingdings" pitchFamily="2" charset="2"/>
              </a:rPr>
              <a:t>shake</a:t>
            </a:r>
            <a:r>
              <a:rPr lang="fr-FR" dirty="0" smtClean="0">
                <a:sym typeface="Wingdings" pitchFamily="2" charset="2"/>
              </a:rPr>
              <a:t> out »).</a:t>
            </a:r>
          </a:p>
          <a:p>
            <a:pPr algn="just"/>
            <a:r>
              <a:rPr lang="fr-FR" dirty="0" smtClean="0">
                <a:sym typeface="Wingdings" pitchFamily="2" charset="2"/>
              </a:rPr>
              <a:t>Deux firmes avec des coûts marginaux différents : la firme la plus efficace contrôle tout le marché. Prix &gt; coût marginal.</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Oligopole de Cournot</a:t>
            </a:r>
            <a:endParaRPr lang="fr-FR" dirty="0"/>
          </a:p>
        </p:txBody>
      </p:sp>
      <p:sp>
        <p:nvSpPr>
          <p:cNvPr id="3" name="Espace réservé du contenu 2"/>
          <p:cNvSpPr>
            <a:spLocks noGrp="1"/>
          </p:cNvSpPr>
          <p:nvPr>
            <p:ph idx="1"/>
          </p:nvPr>
        </p:nvSpPr>
        <p:spPr/>
        <p:txBody>
          <a:bodyPr/>
          <a:lstStyle/>
          <a:p>
            <a:r>
              <a:rPr lang="fr-FR" dirty="0" smtClean="0"/>
              <a:t>Solution de Bertrand pas super réaliste.</a:t>
            </a:r>
          </a:p>
          <a:p>
            <a:r>
              <a:rPr lang="fr-FR" dirty="0" smtClean="0"/>
              <a:t>Modèle alternatif : Cournot. Hypothèses moins réalistes, mais résultats plus intuitifs.</a:t>
            </a:r>
          </a:p>
          <a:p>
            <a:r>
              <a:rPr lang="fr-FR" dirty="0" smtClean="0"/>
              <a:t>Quantité totale augmente avec n.</a:t>
            </a:r>
          </a:p>
          <a:p>
            <a:r>
              <a:rPr lang="fr-FR" dirty="0" smtClean="0"/>
              <a:t>Prix et profits baissent avec n.</a:t>
            </a:r>
          </a:p>
          <a:p>
            <a:r>
              <a:rPr lang="fr-FR" dirty="0" smtClean="0"/>
              <a:t>Prix converge vers c si n tend vers l’infini.</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Différenciation des produits</a:t>
            </a:r>
            <a:endParaRPr lang="fr-FR" dirty="0"/>
          </a:p>
        </p:txBody>
      </p:sp>
      <p:sp>
        <p:nvSpPr>
          <p:cNvPr id="3" name="Espace réservé du contenu 2"/>
          <p:cNvSpPr>
            <a:spLocks noGrp="1"/>
          </p:cNvSpPr>
          <p:nvPr>
            <p:ph idx="1"/>
          </p:nvPr>
        </p:nvSpPr>
        <p:spPr/>
        <p:txBody>
          <a:bodyPr/>
          <a:lstStyle/>
          <a:p>
            <a:r>
              <a:rPr lang="fr-FR" dirty="0" smtClean="0"/>
              <a:t>Retour à Bertrand</a:t>
            </a:r>
          </a:p>
          <a:p>
            <a:r>
              <a:rPr lang="fr-FR" dirty="0" smtClean="0"/>
              <a:t>Première solution pour sortir du paradoxe de Bertrand : différenciation des produits.</a:t>
            </a:r>
          </a:p>
          <a:p>
            <a:r>
              <a:rPr lang="fr-FR" dirty="0" smtClean="0"/>
              <a:t>Horizontale (</a:t>
            </a:r>
            <a:r>
              <a:rPr lang="fr-FR" dirty="0" err="1" smtClean="0"/>
              <a:t>Hotelling</a:t>
            </a:r>
            <a:r>
              <a:rPr lang="fr-FR" dirty="0" smtClean="0"/>
              <a:t> ou autre)</a:t>
            </a:r>
          </a:p>
          <a:p>
            <a:r>
              <a:rPr lang="fr-FR" dirty="0" smtClean="0"/>
              <a:t>Verticale</a:t>
            </a:r>
          </a:p>
          <a:p>
            <a:r>
              <a:rPr lang="fr-FR" dirty="0" smtClean="0"/>
              <a:t>« concurrence monopolistique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qu’il faut savoir de l’intervenant</a:t>
            </a:r>
            <a:endParaRPr lang="fr-FR" dirty="0"/>
          </a:p>
        </p:txBody>
      </p:sp>
      <p:sp>
        <p:nvSpPr>
          <p:cNvPr id="3" name="Espace réservé du contenu 2"/>
          <p:cNvSpPr>
            <a:spLocks noGrp="1"/>
          </p:cNvSpPr>
          <p:nvPr>
            <p:ph idx="1"/>
          </p:nvPr>
        </p:nvSpPr>
        <p:spPr/>
        <p:txBody>
          <a:bodyPr/>
          <a:lstStyle/>
          <a:p>
            <a:r>
              <a:rPr lang="fr-FR" dirty="0" smtClean="0"/>
              <a:t>Très peu de connaissances de la filière SES au lycée. Bac C, dans un lycée sans bac B.</a:t>
            </a:r>
          </a:p>
          <a:p>
            <a:r>
              <a:rPr lang="fr-FR" dirty="0" smtClean="0">
                <a:sym typeface="Wingdings" pitchFamily="2" charset="2"/>
              </a:rPr>
              <a:t> Ne pas hésiter à intervenir</a:t>
            </a:r>
          </a:p>
          <a:p>
            <a:r>
              <a:rPr lang="fr-FR" dirty="0" smtClean="0">
                <a:sym typeface="Wingdings" pitchFamily="2" charset="2"/>
              </a:rPr>
              <a:t>Formation plutôt théorique : IEP Toulouse, Magistère économiste-statisticien, doctorat à TSE. </a:t>
            </a:r>
          </a:p>
          <a:p>
            <a:r>
              <a:rPr lang="fr-FR" dirty="0" smtClean="0">
                <a:sym typeface="Wingdings" pitchFamily="2" charset="2"/>
              </a:rPr>
              <a:t> Microéconomie et théorie des jeux.</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Contraintes de capacités</a:t>
            </a:r>
            <a:endParaRPr lang="fr-FR" dirty="0"/>
          </a:p>
        </p:txBody>
      </p:sp>
      <p:sp>
        <p:nvSpPr>
          <p:cNvPr id="3" name="Espace réservé du contenu 2"/>
          <p:cNvSpPr>
            <a:spLocks noGrp="1"/>
          </p:cNvSpPr>
          <p:nvPr>
            <p:ph idx="1"/>
          </p:nvPr>
        </p:nvSpPr>
        <p:spPr/>
        <p:txBody>
          <a:bodyPr/>
          <a:lstStyle/>
          <a:p>
            <a:r>
              <a:rPr lang="fr-FR" dirty="0" smtClean="0"/>
              <a:t>100 consommateurs. Prix de réserve pour une unité de bien v=100.</a:t>
            </a:r>
          </a:p>
          <a:p>
            <a:r>
              <a:rPr lang="fr-FR" dirty="0" smtClean="0"/>
              <a:t>2 firmes. Biens homogènes. Contraintes de capacités k1 et k2. Coût marginal constant c=0.</a:t>
            </a:r>
          </a:p>
          <a:p>
            <a:r>
              <a:rPr lang="fr-FR" dirty="0" smtClean="0"/>
              <a:t>Cas 1 : k1&gt;100, k2&gt;100</a:t>
            </a:r>
          </a:p>
          <a:p>
            <a:r>
              <a:rPr lang="fr-FR" dirty="0" smtClean="0"/>
              <a:t>Cas 2 : k1+k2&lt;100</a:t>
            </a:r>
          </a:p>
          <a:p>
            <a:r>
              <a:rPr lang="fr-FR" dirty="0" smtClean="0"/>
              <a:t>Cas 3 : k1=k2=70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Contraintes de capacité 2</a:t>
            </a:r>
            <a:endParaRPr lang="fr-FR" dirty="0"/>
          </a:p>
        </p:txBody>
      </p:sp>
      <p:sp>
        <p:nvSpPr>
          <p:cNvPr id="3" name="Espace réservé du contenu 2"/>
          <p:cNvSpPr>
            <a:spLocks noGrp="1"/>
          </p:cNvSpPr>
          <p:nvPr>
            <p:ph idx="1"/>
          </p:nvPr>
        </p:nvSpPr>
        <p:spPr/>
        <p:txBody>
          <a:bodyPr/>
          <a:lstStyle/>
          <a:p>
            <a:r>
              <a:rPr lang="fr-FR" dirty="0" smtClean="0"/>
              <a:t>Cas 3 : k1=k2=70 </a:t>
            </a:r>
          </a:p>
          <a:p>
            <a:r>
              <a:rPr lang="fr-FR" dirty="0" smtClean="0"/>
              <a:t>Fonction de meilleure réponse des firmes ?</a:t>
            </a:r>
          </a:p>
          <a:p>
            <a:r>
              <a:rPr lang="fr-FR" dirty="0" smtClean="0"/>
              <a:t>Deux stratégies possibles :</a:t>
            </a:r>
          </a:p>
          <a:p>
            <a:r>
              <a:rPr lang="fr-FR" dirty="0" smtClean="0"/>
              <a:t>Fixer un prix plus faible que la firme rivale, vendre 70 unités et réaliser un profit : 70p</a:t>
            </a:r>
          </a:p>
          <a:p>
            <a:r>
              <a:rPr lang="fr-FR" dirty="0" smtClean="0"/>
              <a:t>Fixer un prix égal à 100 et ne vendre que 30 unités. Profit : 3000.</a:t>
            </a:r>
          </a:p>
          <a:p>
            <a:r>
              <a:rPr lang="fr-FR" dirty="0" smtClean="0"/>
              <a:t>70p&gt;3000 </a:t>
            </a:r>
            <a:r>
              <a:rPr lang="fr-FR" dirty="0" err="1" smtClean="0"/>
              <a:t>ssi</a:t>
            </a:r>
            <a:r>
              <a:rPr lang="fr-FR" dirty="0" smtClean="0"/>
              <a:t> p&gt;300/7≈42,86</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Contraintes de capacité 3</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Pas d’équilibre en stratégies pures si les firmes jouent simultanément.</a:t>
            </a:r>
          </a:p>
          <a:p>
            <a:pPr algn="just"/>
            <a:r>
              <a:rPr lang="fr-FR" dirty="0" smtClean="0"/>
              <a:t>Possibilité de cycles de prix.</a:t>
            </a:r>
          </a:p>
          <a:p>
            <a:pPr algn="just"/>
            <a:r>
              <a:rPr lang="fr-FR" dirty="0" smtClean="0"/>
              <a:t>Choix séquentiels de prix. Deux possibilités :</a:t>
            </a:r>
          </a:p>
          <a:p>
            <a:pPr algn="just"/>
            <a:r>
              <a:rPr lang="fr-FR" dirty="0" smtClean="0"/>
              <a:t>Fixer p=100 et accepter de ne vendre que 30 unités.</a:t>
            </a:r>
          </a:p>
          <a:p>
            <a:pPr algn="just"/>
            <a:r>
              <a:rPr lang="fr-FR" dirty="0" smtClean="0"/>
              <a:t>Fixer p=42,85 et écouler 70 unités.</a:t>
            </a:r>
          </a:p>
          <a:p>
            <a:pPr algn="just"/>
            <a:r>
              <a:rPr lang="fr-FR" dirty="0" smtClean="0"/>
              <a:t>Avec k1=k2, les deux possibilités sont équivalentes pour la firme leader.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Contraintes de capacité 4</a:t>
            </a:r>
            <a:endParaRPr lang="fr-FR" dirty="0"/>
          </a:p>
        </p:txBody>
      </p:sp>
      <p:sp>
        <p:nvSpPr>
          <p:cNvPr id="3" name="Espace réservé du contenu 2"/>
          <p:cNvSpPr>
            <a:spLocks noGrp="1"/>
          </p:cNvSpPr>
          <p:nvPr>
            <p:ph idx="1"/>
          </p:nvPr>
        </p:nvSpPr>
        <p:spPr/>
        <p:txBody>
          <a:bodyPr/>
          <a:lstStyle/>
          <a:p>
            <a:r>
              <a:rPr lang="fr-FR" dirty="0" smtClean="0"/>
              <a:t>Fonctions de coûts convexes donnent des résultats similaires, mais équilibres multiples</a:t>
            </a:r>
          </a:p>
          <a:p>
            <a:r>
              <a:rPr lang="fr-FR" dirty="0" smtClean="0"/>
              <a:t>Capacités endogènes + concurrence en prix </a:t>
            </a:r>
            <a:r>
              <a:rPr lang="fr-FR" dirty="0" smtClean="0">
                <a:sym typeface="Wingdings" pitchFamily="2" charset="2"/>
              </a:rPr>
              <a:t> Cournot, sous certaines hypothèses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Rationnement</a:t>
            </a:r>
            <a:endParaRPr lang="fr-FR" dirty="0"/>
          </a:p>
        </p:txBody>
      </p:sp>
      <p:sp>
        <p:nvSpPr>
          <p:cNvPr id="3" name="Espace réservé du contenu 2"/>
          <p:cNvSpPr>
            <a:spLocks noGrp="1"/>
          </p:cNvSpPr>
          <p:nvPr>
            <p:ph idx="1"/>
          </p:nvPr>
        </p:nvSpPr>
        <p:spPr/>
        <p:txBody>
          <a:bodyPr/>
          <a:lstStyle/>
          <a:p>
            <a:r>
              <a:rPr lang="fr-FR" dirty="0" smtClean="0"/>
              <a:t>Timing séquentiel et rationnement</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Consommateurs non informés</a:t>
            </a:r>
            <a:endParaRPr lang="fr-FR" dirty="0"/>
          </a:p>
        </p:txBody>
      </p:sp>
      <p:sp>
        <p:nvSpPr>
          <p:cNvPr id="3" name="Espace réservé du contenu 2"/>
          <p:cNvSpPr>
            <a:spLocks noGrp="1"/>
          </p:cNvSpPr>
          <p:nvPr>
            <p:ph idx="1"/>
          </p:nvPr>
        </p:nvSpPr>
        <p:spPr/>
        <p:txBody>
          <a:bodyPr/>
          <a:lstStyle/>
          <a:p>
            <a:pPr algn="just"/>
            <a:r>
              <a:rPr lang="fr-FR" dirty="0" smtClean="0"/>
              <a:t>Certains consommateurs peuvent ignorer l’existence de certaines firmes.</a:t>
            </a:r>
          </a:p>
          <a:p>
            <a:pPr algn="just"/>
            <a:r>
              <a:rPr lang="fr-FR" dirty="0" smtClean="0"/>
              <a:t>Formellement, le problème est identique au précédent.</a:t>
            </a:r>
          </a:p>
          <a:p>
            <a:pPr algn="just"/>
            <a:r>
              <a:rPr lang="fr-FR" dirty="0" smtClean="0"/>
              <a:t>On peut rendre endogène le nombre de consommateurs informés en introduisant la publicité.</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Consommateurs « loyaux » ou coût à s’informer</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100 consommateurs. 30 achètent toujours au supermarché 1. 30 achètent au supermarché 2. 40 comparent les prix.</a:t>
            </a:r>
          </a:p>
          <a:p>
            <a:pPr algn="just"/>
            <a:r>
              <a:rPr lang="fr-FR" dirty="0" smtClean="0"/>
              <a:t>Formellement, idem à contraintes de capacités.</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Comparabilité des produits / offuscation</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Compliquer la tâche des consommateurs : adoption de formats différents (contenance différente pour les liquides)</a:t>
            </a:r>
          </a:p>
          <a:p>
            <a:pPr algn="just"/>
            <a:r>
              <a:rPr lang="fr-FR" dirty="0" smtClean="0"/>
              <a:t>Complexifier les prix : prix des billets d’avion (bagage non inclus). « </a:t>
            </a:r>
            <a:r>
              <a:rPr lang="fr-FR" dirty="0" err="1" smtClean="0"/>
              <a:t>shrouded</a:t>
            </a:r>
            <a:r>
              <a:rPr lang="fr-FR" dirty="0" smtClean="0"/>
              <a:t> </a:t>
            </a:r>
            <a:r>
              <a:rPr lang="fr-FR" dirty="0" err="1" smtClean="0"/>
              <a:t>attributes</a:t>
            </a:r>
            <a:r>
              <a:rPr lang="fr-FR" dirty="0" smtClean="0"/>
              <a:t> ». Prix hors taxe ou TTC.</a:t>
            </a:r>
          </a:p>
          <a:p>
            <a:pPr algn="just"/>
            <a:r>
              <a:rPr lang="fr-FR" dirty="0" smtClean="0"/>
              <a:t>Hypothèse possible : les consommateurs incapables de comparer les biens choisissent un bien au hasard.</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Aléa moral sur la qualité</a:t>
            </a:r>
            <a:endParaRPr lang="fr-FR" dirty="0"/>
          </a:p>
        </p:txBody>
      </p:sp>
      <p:sp>
        <p:nvSpPr>
          <p:cNvPr id="3" name="Espace réservé du contenu 2"/>
          <p:cNvSpPr>
            <a:spLocks noGrp="1"/>
          </p:cNvSpPr>
          <p:nvPr>
            <p:ph idx="1"/>
          </p:nvPr>
        </p:nvSpPr>
        <p:spPr/>
        <p:txBody>
          <a:bodyPr>
            <a:normAutofit/>
          </a:bodyPr>
          <a:lstStyle/>
          <a:p>
            <a:pPr algn="just"/>
            <a:r>
              <a:rPr lang="fr-FR" dirty="0" smtClean="0"/>
              <a:t>Deux niveaux de qualité : L, H</a:t>
            </a:r>
          </a:p>
          <a:p>
            <a:pPr algn="just"/>
            <a:r>
              <a:rPr lang="fr-FR" dirty="0" smtClean="0"/>
              <a:t>Coûts de production différents : </a:t>
            </a:r>
            <a:r>
              <a:rPr lang="fr-FR" dirty="0" err="1" smtClean="0"/>
              <a:t>cL</a:t>
            </a:r>
            <a:r>
              <a:rPr lang="fr-FR" dirty="0" smtClean="0"/>
              <a:t>=5 ; </a:t>
            </a:r>
            <a:r>
              <a:rPr lang="fr-FR" dirty="0" err="1" smtClean="0"/>
              <a:t>cH</a:t>
            </a:r>
            <a:r>
              <a:rPr lang="fr-FR" dirty="0" smtClean="0"/>
              <a:t>=10.</a:t>
            </a:r>
          </a:p>
          <a:p>
            <a:pPr algn="just"/>
            <a:r>
              <a:rPr lang="fr-FR" dirty="0" smtClean="0"/>
              <a:t>Les firmes choisissent la qualité au début de chaque période.</a:t>
            </a:r>
          </a:p>
          <a:p>
            <a:pPr algn="just"/>
            <a:r>
              <a:rPr lang="fr-FR" dirty="0" smtClean="0"/>
              <a:t>Les consommateurs ne peuvent pas observer la qualité avant achat. Ils sont prêts à payer </a:t>
            </a:r>
            <a:r>
              <a:rPr lang="fr-FR" dirty="0" err="1" smtClean="0"/>
              <a:t>vH</a:t>
            </a:r>
            <a:r>
              <a:rPr lang="fr-FR" dirty="0" smtClean="0"/>
              <a:t>=20 pour une qualité haute et </a:t>
            </a:r>
            <a:r>
              <a:rPr lang="fr-FR" dirty="0" err="1" smtClean="0"/>
              <a:t>vL</a:t>
            </a:r>
            <a:r>
              <a:rPr lang="fr-FR" dirty="0" smtClean="0"/>
              <a:t>=0 pour la qualité faible.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Achats répétés et réputation</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Un consommateur continue d’acheter à la même firme tout le temps qu’elle produit la qualité H. Il n’achète plus jamais à cette firme si elle lui vend un bien de qualité L.</a:t>
            </a:r>
          </a:p>
          <a:p>
            <a:pPr algn="just"/>
            <a:r>
              <a:rPr lang="fr-FR" dirty="0" smtClean="0"/>
              <a:t>Une firme produit la qualité H </a:t>
            </a:r>
            <a:r>
              <a:rPr lang="fr-FR" dirty="0" err="1" smtClean="0"/>
              <a:t>ssi</a:t>
            </a:r>
            <a:r>
              <a:rPr lang="fr-FR" dirty="0" smtClean="0"/>
              <a:t> :</a:t>
            </a:r>
          </a:p>
          <a:p>
            <a:pPr algn="just">
              <a:buNone/>
            </a:pPr>
            <a:r>
              <a:rPr lang="fr-FR" dirty="0" smtClean="0"/>
              <a:t>	(p-10)/(1-</a:t>
            </a:r>
            <a:r>
              <a:rPr lang="el-GR" dirty="0" smtClean="0"/>
              <a:t>δ</a:t>
            </a:r>
            <a:r>
              <a:rPr lang="fr-FR" dirty="0" smtClean="0"/>
              <a:t>)&gt;p-5 équivalent à p&gt;5(1+</a:t>
            </a:r>
            <a:r>
              <a:rPr lang="el-GR" dirty="0" smtClean="0"/>
              <a:t>δ</a:t>
            </a:r>
            <a:r>
              <a:rPr lang="fr-FR" dirty="0" smtClean="0"/>
              <a:t>)/</a:t>
            </a:r>
            <a:r>
              <a:rPr lang="el-GR" dirty="0" smtClean="0"/>
              <a:t>δ</a:t>
            </a:r>
            <a:endParaRPr lang="fr-FR" dirty="0" smtClean="0"/>
          </a:p>
          <a:p>
            <a:pPr algn="just"/>
            <a:r>
              <a:rPr lang="fr-FR" dirty="0" smtClean="0"/>
              <a:t>Le prix ne peut pas descendre sous ce seuil, sinon les consommateurs anticipent une qualité faible et refusent d’acheter.</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 concurrence imparfaite »</a:t>
            </a:r>
            <a:endParaRPr lang="fr-FR" dirty="0"/>
          </a:p>
        </p:txBody>
      </p:sp>
      <p:sp>
        <p:nvSpPr>
          <p:cNvPr id="3" name="Espace réservé du contenu 2"/>
          <p:cNvSpPr>
            <a:spLocks noGrp="1"/>
          </p:cNvSpPr>
          <p:nvPr>
            <p:ph idx="1"/>
          </p:nvPr>
        </p:nvSpPr>
        <p:spPr/>
        <p:txBody>
          <a:bodyPr/>
          <a:lstStyle/>
          <a:p>
            <a:r>
              <a:rPr lang="fr-FR" dirty="0" smtClean="0"/>
              <a:t>Les firmes ont un pouvoir de marché. Elles sont capables d’influencer les prix. S’oppose à la CPP où firmes sont « </a:t>
            </a:r>
            <a:r>
              <a:rPr lang="fr-FR" dirty="0" err="1" smtClean="0"/>
              <a:t>price</a:t>
            </a:r>
            <a:r>
              <a:rPr lang="fr-FR" dirty="0" smtClean="0"/>
              <a:t> </a:t>
            </a:r>
            <a:r>
              <a:rPr lang="fr-FR" dirty="0" err="1" smtClean="0"/>
              <a:t>takers</a:t>
            </a:r>
            <a:r>
              <a:rPr lang="fr-FR" dirty="0" smtClean="0"/>
              <a:t> »</a:t>
            </a:r>
          </a:p>
          <a:p>
            <a:r>
              <a:rPr lang="fr-FR" dirty="0" smtClean="0"/>
              <a:t>Marchés concentrés.</a:t>
            </a:r>
          </a:p>
          <a:p>
            <a:r>
              <a:rPr lang="fr-FR" dirty="0" smtClean="0"/>
              <a:t>Pas de critères empiriques établis, mais : C4&gt;40%.</a:t>
            </a:r>
          </a:p>
          <a:p>
            <a:r>
              <a:rPr lang="fr-FR" dirty="0" smtClean="0"/>
              <a:t>Donc beaucoup de marchés en pratique, notamment à La Réunion.</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Switching</a:t>
            </a:r>
            <a:r>
              <a:rPr lang="fr-FR" dirty="0" smtClean="0"/>
              <a:t> </a:t>
            </a:r>
            <a:r>
              <a:rPr lang="fr-FR" dirty="0" err="1" smtClean="0"/>
              <a:t>costs</a:t>
            </a:r>
            <a:endParaRPr lang="fr-FR" dirty="0"/>
          </a:p>
        </p:txBody>
      </p:sp>
      <p:sp>
        <p:nvSpPr>
          <p:cNvPr id="3" name="Espace réservé du contenu 2"/>
          <p:cNvSpPr>
            <a:spLocks noGrp="1"/>
          </p:cNvSpPr>
          <p:nvPr>
            <p:ph idx="1"/>
          </p:nvPr>
        </p:nvSpPr>
        <p:spPr/>
        <p:txBody>
          <a:bodyPr/>
          <a:lstStyle/>
          <a:p>
            <a:r>
              <a:rPr lang="fr-FR" dirty="0" err="1" smtClean="0"/>
              <a:t>Switching</a:t>
            </a:r>
            <a:r>
              <a:rPr lang="fr-FR" dirty="0" smtClean="0"/>
              <a:t> </a:t>
            </a:r>
            <a:r>
              <a:rPr lang="fr-FR" dirty="0" err="1" smtClean="0"/>
              <a:t>costs</a:t>
            </a:r>
            <a:r>
              <a:rPr lang="fr-FR" dirty="0" smtClean="0"/>
              <a:t>, </a:t>
            </a:r>
            <a:r>
              <a:rPr lang="fr-FR" dirty="0" err="1" smtClean="0"/>
              <a:t>lock</a:t>
            </a:r>
            <a:r>
              <a:rPr lang="fr-FR" dirty="0" smtClean="0"/>
              <a:t>-in, biens complémentaires</a:t>
            </a:r>
          </a:p>
          <a:p>
            <a:r>
              <a:rPr lang="fr-FR" dirty="0" smtClean="0"/>
              <a:t>Imprimantes + cartouches</a:t>
            </a:r>
          </a:p>
          <a:p>
            <a:r>
              <a:rPr lang="fr-FR" dirty="0" smtClean="0"/>
              <a:t>Machines à </a:t>
            </a:r>
            <a:r>
              <a:rPr lang="fr-FR" dirty="0" err="1" smtClean="0"/>
              <a:t>expresso</a:t>
            </a:r>
            <a:r>
              <a:rPr lang="fr-FR" dirty="0" smtClean="0"/>
              <a:t> + dosettes</a:t>
            </a:r>
          </a:p>
          <a:p>
            <a:r>
              <a:rPr lang="fr-FR" dirty="0" smtClean="0"/>
              <a:t>Up-</a:t>
            </a:r>
            <a:r>
              <a:rPr lang="fr-FR" dirty="0" err="1" smtClean="0"/>
              <a:t>grad</a:t>
            </a:r>
            <a:r>
              <a:rPr lang="fr-FR" dirty="0" smtClean="0"/>
              <a:t> de logiciels</a:t>
            </a:r>
          </a:p>
          <a:p>
            <a:r>
              <a:rPr lang="fr-FR" dirty="0" smtClean="0"/>
              <a:t>Coûts à changer de banque ou d’opérateur tél</a:t>
            </a:r>
          </a:p>
          <a:p>
            <a:r>
              <a:rPr lang="fr-FR" dirty="0" smtClean="0"/>
              <a:t>En période 1, les </a:t>
            </a:r>
            <a:r>
              <a:rPr lang="fr-FR" smtClean="0"/>
              <a:t>firmes peuvent vendre </a:t>
            </a:r>
            <a:r>
              <a:rPr lang="fr-FR" dirty="0" smtClean="0"/>
              <a:t>leurs biens à perte</a:t>
            </a:r>
          </a:p>
          <a:p>
            <a:pPr>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a:t>
            </a:r>
            <a:endParaRPr lang="fr-FR" dirty="0"/>
          </a:p>
        </p:txBody>
      </p:sp>
      <p:sp>
        <p:nvSpPr>
          <p:cNvPr id="3" name="Espace réservé du contenu 2"/>
          <p:cNvSpPr>
            <a:spLocks noGrp="1"/>
          </p:cNvSpPr>
          <p:nvPr>
            <p:ph idx="1"/>
          </p:nvPr>
        </p:nvSpPr>
        <p:spPr/>
        <p:txBody>
          <a:bodyPr/>
          <a:lstStyle/>
          <a:p>
            <a:pPr algn="ctr"/>
            <a:endParaRPr lang="fr-FR" dirty="0" smtClean="0"/>
          </a:p>
          <a:p>
            <a:pPr algn="ctr"/>
            <a:endParaRPr lang="fr-FR" dirty="0" smtClean="0"/>
          </a:p>
          <a:p>
            <a:pPr algn="ctr">
              <a:buNone/>
            </a:pPr>
            <a:r>
              <a:rPr lang="fr-FR" sz="5400" dirty="0" smtClean="0"/>
              <a:t>Voir partie 3.2</a:t>
            </a:r>
            <a:endParaRPr lang="fr-FR" sz="5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3</a:t>
            </a:r>
            <a:endParaRPr lang="fr-FR" dirty="0"/>
          </a:p>
        </p:txBody>
      </p:sp>
      <p:sp>
        <p:nvSpPr>
          <p:cNvPr id="3" name="Espace réservé du contenu 2"/>
          <p:cNvSpPr>
            <a:spLocks noGrp="1"/>
          </p:cNvSpPr>
          <p:nvPr>
            <p:ph idx="1"/>
          </p:nvPr>
        </p:nvSpPr>
        <p:spPr/>
        <p:txBody>
          <a:bodyPr>
            <a:normAutofit/>
          </a:bodyPr>
          <a:lstStyle/>
          <a:p>
            <a:pPr>
              <a:buNone/>
            </a:pPr>
            <a:endParaRPr lang="fr-FR" sz="6600" dirty="0" smtClean="0"/>
          </a:p>
          <a:p>
            <a:pPr algn="ctr">
              <a:buNone/>
            </a:pPr>
            <a:r>
              <a:rPr lang="fr-FR" sz="6600" dirty="0" smtClean="0"/>
              <a:t>Politique de la concurrence</a:t>
            </a:r>
            <a:endParaRPr lang="fr-FR" sz="6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partie 3</a:t>
            </a:r>
            <a:endParaRPr lang="fr-FR" dirty="0"/>
          </a:p>
        </p:txBody>
      </p:sp>
      <p:sp>
        <p:nvSpPr>
          <p:cNvPr id="3" name="Espace réservé du contenu 2"/>
          <p:cNvSpPr>
            <a:spLocks noGrp="1"/>
          </p:cNvSpPr>
          <p:nvPr>
            <p:ph idx="1"/>
          </p:nvPr>
        </p:nvSpPr>
        <p:spPr/>
        <p:txBody>
          <a:bodyPr/>
          <a:lstStyle/>
          <a:p>
            <a:r>
              <a:rPr lang="fr-FR" dirty="0" smtClean="0"/>
              <a:t>Contrôle des concentrations</a:t>
            </a:r>
          </a:p>
          <a:p>
            <a:r>
              <a:rPr lang="fr-FR" dirty="0" smtClean="0"/>
              <a:t>Lutte contre les ententes en prix</a:t>
            </a:r>
          </a:p>
          <a:p>
            <a:r>
              <a:rPr lang="fr-FR" dirty="0" smtClean="0"/>
              <a:t>Abus de position dominante</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Politique de la concurrence : objectif ?</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Maximiser le surplus des consommateurs (Europe) ou le surplus social (USA) ?</a:t>
            </a:r>
          </a:p>
          <a:p>
            <a:pPr algn="just"/>
            <a:r>
              <a:rPr lang="fr-FR" dirty="0" smtClean="0"/>
              <a:t>Le premier objectif nécessite moins d’informations.</a:t>
            </a:r>
          </a:p>
          <a:p>
            <a:pPr algn="just"/>
            <a:r>
              <a:rPr lang="fr-FR" dirty="0" smtClean="0"/>
              <a:t>Lien avec la politique industrielle ? </a:t>
            </a:r>
            <a:r>
              <a:rPr lang="fr-FR" dirty="0" err="1" smtClean="0"/>
              <a:t>Alstom</a:t>
            </a:r>
            <a:r>
              <a:rPr lang="fr-FR" dirty="0" smtClean="0"/>
              <a:t>-Siemens.</a:t>
            </a:r>
          </a:p>
          <a:p>
            <a:pPr algn="just"/>
            <a:r>
              <a:rPr lang="fr-FR" dirty="0" smtClean="0"/>
              <a:t>Shapiro (2018), IJIO : </a:t>
            </a:r>
            <a:r>
              <a:rPr lang="en-US" dirty="0" smtClean="0"/>
              <a:t>“</a:t>
            </a:r>
            <a:r>
              <a:rPr lang="en-US" i="1" dirty="0" smtClean="0"/>
              <a:t>Antitrust in a time of populism</a:t>
            </a:r>
            <a:r>
              <a:rPr lang="en-US" dirty="0" smtClean="0"/>
              <a:t>”. </a:t>
            </a:r>
            <a:r>
              <a:rPr lang="en-US" dirty="0" err="1" smtClean="0"/>
              <a:t>Pouvoir</a:t>
            </a:r>
            <a:r>
              <a:rPr lang="en-US" dirty="0" smtClean="0"/>
              <a:t> </a:t>
            </a:r>
            <a:r>
              <a:rPr lang="en-US" dirty="0" err="1" smtClean="0"/>
              <a:t>politique</a:t>
            </a:r>
            <a:r>
              <a:rPr lang="en-US" dirty="0" smtClean="0"/>
              <a:t> des </a:t>
            </a:r>
            <a:r>
              <a:rPr lang="en-US" dirty="0" err="1" smtClean="0"/>
              <a:t>firmes</a:t>
            </a:r>
            <a:r>
              <a:rPr lang="en-US" dirty="0" smtClean="0"/>
              <a:t> (GAFAM, etc).</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Partie 3.1</a:t>
            </a:r>
            <a:endParaRPr lang="fr-FR" dirty="0"/>
          </a:p>
        </p:txBody>
      </p:sp>
      <p:sp>
        <p:nvSpPr>
          <p:cNvPr id="3" name="Espace réservé du contenu 2"/>
          <p:cNvSpPr>
            <a:spLocks noGrp="1"/>
          </p:cNvSpPr>
          <p:nvPr>
            <p:ph idx="1"/>
          </p:nvPr>
        </p:nvSpPr>
        <p:spPr/>
        <p:txBody>
          <a:bodyPr>
            <a:normAutofit/>
          </a:bodyPr>
          <a:lstStyle/>
          <a:p>
            <a:pPr algn="ctr">
              <a:buNone/>
            </a:pPr>
            <a:endParaRPr lang="fr-FR" dirty="0" smtClean="0"/>
          </a:p>
          <a:p>
            <a:pPr algn="ctr">
              <a:buNone/>
            </a:pPr>
            <a:endParaRPr lang="fr-FR" sz="4000" dirty="0" smtClean="0"/>
          </a:p>
          <a:p>
            <a:pPr algn="ctr">
              <a:buNone/>
            </a:pPr>
            <a:r>
              <a:rPr lang="fr-FR" sz="4800" dirty="0" smtClean="0"/>
              <a:t>Contrôle des concentrations</a:t>
            </a:r>
            <a:endParaRPr lang="fr-FR" sz="4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d’une fusion</a:t>
            </a:r>
            <a:endParaRPr lang="fr-FR" dirty="0"/>
          </a:p>
        </p:txBody>
      </p:sp>
      <p:sp>
        <p:nvSpPr>
          <p:cNvPr id="3" name="Espace réservé du contenu 2"/>
          <p:cNvSpPr>
            <a:spLocks noGrp="1"/>
          </p:cNvSpPr>
          <p:nvPr>
            <p:ph idx="1"/>
          </p:nvPr>
        </p:nvSpPr>
        <p:spPr/>
        <p:txBody>
          <a:bodyPr>
            <a:normAutofit/>
          </a:bodyPr>
          <a:lstStyle/>
          <a:p>
            <a:r>
              <a:rPr lang="fr-FR" dirty="0" smtClean="0"/>
              <a:t>N  firmes, chacune possède 1 usine. </a:t>
            </a:r>
          </a:p>
          <a:p>
            <a:r>
              <a:rPr lang="fr-FR" dirty="0" smtClean="0"/>
              <a:t>Après la fusion, (N-2) firmes possédant 1 usine et 1 </a:t>
            </a:r>
            <a:r>
              <a:rPr lang="fr-FR" dirty="0" smtClean="0"/>
              <a:t>firme </a:t>
            </a:r>
            <a:r>
              <a:rPr lang="fr-FR" dirty="0" smtClean="0"/>
              <a:t>contrôlant 2 usines.</a:t>
            </a:r>
          </a:p>
          <a:p>
            <a:r>
              <a:rPr lang="fr-FR" dirty="0" smtClean="0"/>
              <a:t>CPP : aucun effet.</a:t>
            </a:r>
          </a:p>
          <a:p>
            <a:r>
              <a:rPr lang="fr-FR" dirty="0" smtClean="0"/>
              <a:t>Concurrence à la Bertrand, aucun effet si les biens sont homogènes ; prix augmentent si biens différenciés (à nuancer dans des modèles de concurrence spatiale)</a:t>
            </a:r>
          </a:p>
          <a:p>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fusion 2 : Cournot</a:t>
            </a:r>
            <a:endParaRPr lang="fr-FR" dirty="0"/>
          </a:p>
        </p:txBody>
      </p:sp>
      <p:sp>
        <p:nvSpPr>
          <p:cNvPr id="3" name="Espace réservé du contenu 2"/>
          <p:cNvSpPr>
            <a:spLocks noGrp="1"/>
          </p:cNvSpPr>
          <p:nvPr>
            <p:ph idx="1"/>
          </p:nvPr>
        </p:nvSpPr>
        <p:spPr/>
        <p:txBody>
          <a:bodyPr>
            <a:normAutofit/>
          </a:bodyPr>
          <a:lstStyle/>
          <a:p>
            <a:r>
              <a:rPr lang="fr-FR" dirty="0" smtClean="0"/>
              <a:t>Impact sur les profits des firmes : SSR, coûts convexes et synergies.</a:t>
            </a:r>
          </a:p>
          <a:p>
            <a:r>
              <a:rPr lang="fr-FR" dirty="0" smtClean="0"/>
              <a:t>Impact sur les prix : augmentent, sauf si synergies fortes.</a:t>
            </a:r>
          </a:p>
          <a:p>
            <a:r>
              <a:rPr lang="fr-FR" dirty="0" smtClean="0"/>
              <a:t>Impact sur le surplus social : arbitrage possible entre hausse des prix et une organisation plus efficace de la production (les coûts marginaux des firmes peuvent être différents).</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Impact fusion 3 : Effets coordonnés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Moins de firmes</a:t>
            </a:r>
          </a:p>
          <a:p>
            <a:r>
              <a:rPr lang="fr-FR" dirty="0" smtClean="0"/>
              <a:t>Mais, des firmes qui peuvent être plus ou moins asymétriques.</a:t>
            </a:r>
          </a:p>
          <a:p>
            <a:endParaRPr lang="fr-FR" dirty="0" smtClean="0"/>
          </a:p>
          <a:p>
            <a:r>
              <a:rPr lang="fr-FR" dirty="0" smtClean="0"/>
              <a:t>Corruption des médias : </a:t>
            </a:r>
            <a:r>
              <a:rPr lang="fr-FR" dirty="0" err="1" smtClean="0"/>
              <a:t>Besley</a:t>
            </a:r>
            <a:r>
              <a:rPr lang="fr-FR" dirty="0" smtClean="0"/>
              <a:t> et Prat (2006), AER.</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fusion 4 : gamme produits</a:t>
            </a:r>
            <a:endParaRPr lang="fr-FR" dirty="0"/>
          </a:p>
        </p:txBody>
      </p:sp>
      <p:sp>
        <p:nvSpPr>
          <p:cNvPr id="3" name="Espace réservé du contenu 2"/>
          <p:cNvSpPr>
            <a:spLocks noGrp="1"/>
          </p:cNvSpPr>
          <p:nvPr>
            <p:ph idx="1"/>
          </p:nvPr>
        </p:nvSpPr>
        <p:spPr/>
        <p:txBody>
          <a:bodyPr>
            <a:normAutofit/>
          </a:bodyPr>
          <a:lstStyle/>
          <a:p>
            <a:r>
              <a:rPr lang="fr-FR" dirty="0" smtClean="0"/>
              <a:t>Modification de la gamme de produits :</a:t>
            </a:r>
          </a:p>
          <a:p>
            <a:r>
              <a:rPr lang="fr-FR" dirty="0" smtClean="0"/>
              <a:t> Positionnement des produits dans </a:t>
            </a:r>
            <a:r>
              <a:rPr lang="fr-FR" dirty="0" err="1" smtClean="0"/>
              <a:t>Hotelling</a:t>
            </a:r>
            <a:r>
              <a:rPr lang="fr-FR" dirty="0" smtClean="0"/>
              <a:t> : monopole vs duopole.</a:t>
            </a:r>
          </a:p>
          <a:p>
            <a:r>
              <a:rPr lang="fr-FR" dirty="0" smtClean="0"/>
              <a:t>Radio, Steiner (1952) : duplication excessive.</a:t>
            </a:r>
          </a:p>
          <a:p>
            <a:r>
              <a:rPr lang="fr-FR" dirty="0" smtClean="0"/>
              <a:t> Média : </a:t>
            </a:r>
            <a:r>
              <a:rPr lang="fr-FR" dirty="0" err="1" smtClean="0"/>
              <a:t>Mullainathan</a:t>
            </a:r>
            <a:r>
              <a:rPr lang="fr-FR" dirty="0" smtClean="0"/>
              <a:t> et </a:t>
            </a:r>
            <a:r>
              <a:rPr lang="fr-FR" dirty="0" err="1" smtClean="0"/>
              <a:t>Shleifer</a:t>
            </a:r>
            <a:r>
              <a:rPr lang="fr-FR" dirty="0" smtClean="0"/>
              <a:t> (2005). Journaux et biais. Monopole vs duopole.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Monopole : inefficacité de la concurrence imparfaite</a:t>
            </a:r>
          </a:p>
          <a:p>
            <a:endParaRPr lang="fr-FR" dirty="0" smtClean="0"/>
          </a:p>
          <a:p>
            <a:r>
              <a:rPr lang="fr-FR" dirty="0" smtClean="0"/>
              <a:t>Oligopole : la concurrence peut atténuer le problème, mais pas toujours</a:t>
            </a:r>
          </a:p>
          <a:p>
            <a:endParaRPr lang="fr-FR" dirty="0" smtClean="0"/>
          </a:p>
          <a:p>
            <a:r>
              <a:rPr lang="fr-FR" dirty="0" smtClean="0"/>
              <a:t>Politique de la concurrence : les outils d’intervention des autorités publiques</a:t>
            </a:r>
          </a:p>
          <a:p>
            <a:endParaRPr lang="fr-FR" dirty="0" smtClean="0"/>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Impact fusion 5 : Négociation dans une structure verticale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Concentration dans la grande distribution :</a:t>
            </a:r>
          </a:p>
          <a:p>
            <a:r>
              <a:rPr lang="fr-FR" dirty="0" smtClean="0"/>
              <a:t> Renforce le pouvoir de négociation au détriment des producteurs.</a:t>
            </a:r>
          </a:p>
          <a:p>
            <a:r>
              <a:rPr lang="fr-FR" dirty="0" smtClean="0"/>
              <a:t>Impact sur les consommateurs : </a:t>
            </a:r>
            <a:r>
              <a:rPr lang="fr-FR" i="1" dirty="0" err="1" smtClean="0"/>
              <a:t>Countervailing</a:t>
            </a:r>
            <a:r>
              <a:rPr lang="fr-FR" i="1" dirty="0" smtClean="0"/>
              <a:t> </a:t>
            </a:r>
            <a:r>
              <a:rPr lang="fr-FR" i="1" dirty="0" err="1" smtClean="0"/>
              <a:t>effect</a:t>
            </a:r>
            <a:r>
              <a:rPr lang="fr-FR" dirty="0" smtClean="0"/>
              <a:t> (Galbraith) ?</a:t>
            </a:r>
          </a:p>
          <a:p>
            <a:endParaRPr lang="fr-FR" dirty="0" smtClean="0"/>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Impact fusion 6 : Entrée ?</a:t>
            </a:r>
            <a:endParaRPr lang="fr-FR" dirty="0"/>
          </a:p>
        </p:txBody>
      </p:sp>
      <p:sp>
        <p:nvSpPr>
          <p:cNvPr id="3" name="Espace réservé du contenu 2"/>
          <p:cNvSpPr>
            <a:spLocks noGrp="1"/>
          </p:cNvSpPr>
          <p:nvPr>
            <p:ph idx="1"/>
          </p:nvPr>
        </p:nvSpPr>
        <p:spPr/>
        <p:txBody>
          <a:bodyPr/>
          <a:lstStyle/>
          <a:p>
            <a:r>
              <a:rPr lang="fr-FR" dirty="0" smtClean="0"/>
              <a:t>Les augmentations de prix peuvent être atténuées par l’entrée de nouvelles firmes.</a:t>
            </a:r>
          </a:p>
          <a:p>
            <a:endParaRPr lang="fr-FR" dirty="0" smtClean="0"/>
          </a:p>
          <a:p>
            <a:r>
              <a:rPr lang="fr-FR" dirty="0" smtClean="0"/>
              <a:t>Entrée pour se faire racheter.</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des fusions 1</a:t>
            </a:r>
            <a:endParaRPr lang="fr-FR" dirty="0"/>
          </a:p>
        </p:txBody>
      </p:sp>
      <p:sp>
        <p:nvSpPr>
          <p:cNvPr id="3" name="Espace réservé du contenu 2"/>
          <p:cNvSpPr>
            <a:spLocks noGrp="1"/>
          </p:cNvSpPr>
          <p:nvPr>
            <p:ph idx="1"/>
          </p:nvPr>
        </p:nvSpPr>
        <p:spPr/>
        <p:txBody>
          <a:bodyPr>
            <a:normAutofit/>
          </a:bodyPr>
          <a:lstStyle/>
          <a:p>
            <a:r>
              <a:rPr lang="fr-FR" dirty="0" smtClean="0"/>
              <a:t>Notification obligatoire</a:t>
            </a:r>
          </a:p>
          <a:p>
            <a:r>
              <a:rPr lang="fr-FR" dirty="0" smtClean="0"/>
              <a:t>Examen rapide. Calcul de l’indice d’</a:t>
            </a:r>
            <a:r>
              <a:rPr lang="fr-FR" dirty="0" err="1" smtClean="0"/>
              <a:t>Herfindahl</a:t>
            </a:r>
            <a:r>
              <a:rPr lang="fr-FR" dirty="0" smtClean="0"/>
              <a:t>. Valeur de l’indice. Variation de l’indice.</a:t>
            </a:r>
          </a:p>
          <a:p>
            <a:r>
              <a:rPr lang="fr-FR" dirty="0" smtClean="0"/>
              <a:t>Autorisation ou enquête approfondie.</a:t>
            </a:r>
          </a:p>
          <a:p>
            <a:pPr>
              <a:buNone/>
            </a:pPr>
            <a:endParaRPr lang="fr-FR" dirty="0" smtClean="0"/>
          </a:p>
          <a:p>
            <a:pPr>
              <a:buNone/>
            </a:pPr>
            <a:r>
              <a:rPr lang="fr-FR" dirty="0" smtClean="0"/>
              <a:t>Problème : définition du marché pertinent. Calcul d’élasticités. </a:t>
            </a:r>
            <a:r>
              <a:rPr lang="fr-FR" dirty="0" err="1" smtClean="0"/>
              <a:t>Alstom</a:t>
            </a:r>
            <a:r>
              <a:rPr lang="fr-FR" dirty="0" smtClean="0"/>
              <a:t>-Siemens : l’Europe ou le monde ? TGV ou tous </a:t>
            </a:r>
            <a:r>
              <a:rPr lang="fr-FR" smtClean="0"/>
              <a:t>les trains ?</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des fusions 2</a:t>
            </a:r>
            <a:endParaRPr lang="fr-FR" dirty="0"/>
          </a:p>
        </p:txBody>
      </p:sp>
      <p:sp>
        <p:nvSpPr>
          <p:cNvPr id="3" name="Espace réservé du contenu 2"/>
          <p:cNvSpPr>
            <a:spLocks noGrp="1"/>
          </p:cNvSpPr>
          <p:nvPr>
            <p:ph idx="1"/>
          </p:nvPr>
        </p:nvSpPr>
        <p:spPr/>
        <p:txBody>
          <a:bodyPr>
            <a:normAutofit/>
          </a:bodyPr>
          <a:lstStyle/>
          <a:p>
            <a:pPr algn="just"/>
            <a:r>
              <a:rPr lang="fr-FR" dirty="0" smtClean="0"/>
              <a:t>Une enquête approfondie peut conduire à :</a:t>
            </a:r>
          </a:p>
          <a:p>
            <a:pPr algn="just"/>
            <a:r>
              <a:rPr lang="fr-FR" dirty="0" smtClean="0"/>
              <a:t>(1) Acceptation sans condition</a:t>
            </a:r>
          </a:p>
          <a:p>
            <a:pPr algn="just"/>
            <a:r>
              <a:rPr lang="fr-FR" dirty="0" smtClean="0"/>
              <a:t>(2) Rejet.</a:t>
            </a:r>
          </a:p>
          <a:p>
            <a:pPr algn="just"/>
            <a:r>
              <a:rPr lang="fr-FR" dirty="0" smtClean="0"/>
              <a:t>(3) Demande de « remèdes ». Il peut s’agir de cession d’actifs (mesures structurelles) ou d’engagement sur certaines actions (mesures comportementales. Par exemple, mettre fin à des contrats d’exclusivité). </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des fusions 3</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Les rejets sont rares : seulement 27 sur 7260 notifications depuis 1990 pour l’autorité européenne.</a:t>
            </a:r>
          </a:p>
          <a:p>
            <a:pPr algn="just"/>
            <a:r>
              <a:rPr lang="fr-FR" dirty="0" smtClean="0"/>
              <a:t>1997 avis rendus par l’autorité de la concurrence française : 0 rejet, 4% d’avis favorable sous condition (en 10 ans d’existence).</a:t>
            </a:r>
          </a:p>
          <a:p>
            <a:pPr algn="just"/>
            <a:r>
              <a:rPr lang="fr-FR" dirty="0" smtClean="0"/>
              <a:t>Revente de certains actifs lors du rachat de quartier français par </a:t>
            </a:r>
            <a:r>
              <a:rPr lang="fr-FR" dirty="0" err="1" smtClean="0"/>
              <a:t>Tereos</a:t>
            </a:r>
            <a:r>
              <a:rPr lang="fr-FR" dirty="0" smtClean="0"/>
              <a:t>.</a:t>
            </a:r>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des fusions 4</a:t>
            </a:r>
            <a:endParaRPr lang="fr-FR" dirty="0"/>
          </a:p>
        </p:txBody>
      </p:sp>
      <p:sp>
        <p:nvSpPr>
          <p:cNvPr id="3" name="Espace réservé du contenu 2"/>
          <p:cNvSpPr>
            <a:spLocks noGrp="1"/>
          </p:cNvSpPr>
          <p:nvPr>
            <p:ph idx="1"/>
          </p:nvPr>
        </p:nvSpPr>
        <p:spPr/>
        <p:txBody>
          <a:bodyPr/>
          <a:lstStyle/>
          <a:p>
            <a:r>
              <a:rPr lang="fr-FR" dirty="0" smtClean="0"/>
              <a:t>Représentation « naïve » de Williamson (1968)</a:t>
            </a:r>
          </a:p>
          <a:p>
            <a:r>
              <a:rPr lang="fr-FR" dirty="0" smtClean="0"/>
              <a:t>CPP avant fusion (ou Bertrand), monopole après.</a:t>
            </a:r>
          </a:p>
          <a:p>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3.2</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lgn="ctr">
              <a:buNone/>
            </a:pPr>
            <a:r>
              <a:rPr lang="fr-FR" sz="4800" dirty="0" smtClean="0"/>
              <a:t>Lutte contre les ententes</a:t>
            </a:r>
            <a:endParaRPr lang="fr-FR" sz="4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 : Bertrand</a:t>
            </a:r>
            <a:endParaRPr lang="fr-FR" dirty="0"/>
          </a:p>
        </p:txBody>
      </p:sp>
      <p:sp>
        <p:nvSpPr>
          <p:cNvPr id="3" name="Espace réservé du contenu 2"/>
          <p:cNvSpPr>
            <a:spLocks noGrp="1"/>
          </p:cNvSpPr>
          <p:nvPr>
            <p:ph idx="1"/>
          </p:nvPr>
        </p:nvSpPr>
        <p:spPr/>
        <p:txBody>
          <a:bodyPr/>
          <a:lstStyle/>
          <a:p>
            <a:r>
              <a:rPr lang="fr-FR" dirty="0" smtClean="0"/>
              <a:t>On peut utiliser le dilemme du prisonnier pour représenter le problème.</a:t>
            </a:r>
          </a:p>
          <a:p>
            <a:r>
              <a:rPr lang="fr-FR" dirty="0" smtClean="0"/>
              <a:t>On suppose profit de monopole = 10 et n=2</a:t>
            </a:r>
          </a:p>
          <a:p>
            <a:endParaRPr lang="fr-FR" dirty="0"/>
          </a:p>
        </p:txBody>
      </p:sp>
      <p:graphicFrame>
        <p:nvGraphicFramePr>
          <p:cNvPr id="4" name="Tableau 3"/>
          <p:cNvGraphicFramePr>
            <a:graphicFrameLocks noGrp="1"/>
          </p:cNvGraphicFramePr>
          <p:nvPr/>
        </p:nvGraphicFramePr>
        <p:xfrm>
          <a:off x="1331640" y="3573016"/>
          <a:ext cx="6096000" cy="2376264"/>
        </p:xfrm>
        <a:graphic>
          <a:graphicData uri="http://schemas.openxmlformats.org/drawingml/2006/table">
            <a:tbl>
              <a:tblPr firstRow="1" bandRow="1">
                <a:tableStyleId>{5940675A-B579-460E-94D1-54222C63F5DA}</a:tableStyleId>
              </a:tblPr>
              <a:tblGrid>
                <a:gridCol w="2032000"/>
                <a:gridCol w="2032000"/>
                <a:gridCol w="2032000"/>
              </a:tblGrid>
              <a:tr h="792088">
                <a:tc>
                  <a:txBody>
                    <a:bodyPr/>
                    <a:lstStyle/>
                    <a:p>
                      <a:pPr algn="ctr"/>
                      <a:endParaRPr lang="fr-FR" dirty="0"/>
                    </a:p>
                  </a:txBody>
                  <a:tcPr/>
                </a:tc>
                <a:tc>
                  <a:txBody>
                    <a:bodyPr/>
                    <a:lstStyle/>
                    <a:p>
                      <a:pPr algn="ctr"/>
                      <a:endParaRPr lang="fr-FR" dirty="0" smtClean="0"/>
                    </a:p>
                    <a:p>
                      <a:pPr algn="ctr"/>
                      <a:r>
                        <a:rPr lang="fr-FR" dirty="0" smtClean="0"/>
                        <a:t>Coopérer</a:t>
                      </a:r>
                      <a:endParaRPr lang="fr-FR" dirty="0"/>
                    </a:p>
                  </a:txBody>
                  <a:tcPr/>
                </a:tc>
                <a:tc>
                  <a:txBody>
                    <a:bodyPr/>
                    <a:lstStyle/>
                    <a:p>
                      <a:pPr algn="ctr"/>
                      <a:endParaRPr lang="fr-FR" smtClean="0"/>
                    </a:p>
                    <a:p>
                      <a:pPr algn="ctr"/>
                      <a:r>
                        <a:rPr lang="fr-FR" smtClean="0"/>
                        <a:t>Ne </a:t>
                      </a:r>
                      <a:r>
                        <a:rPr lang="fr-FR" dirty="0" smtClean="0"/>
                        <a:t>pas coopérer</a:t>
                      </a:r>
                      <a:endParaRPr lang="fr-FR" dirty="0"/>
                    </a:p>
                  </a:txBody>
                  <a:tcPr/>
                </a:tc>
              </a:tr>
              <a:tr h="792088">
                <a:tc>
                  <a:txBody>
                    <a:bodyPr/>
                    <a:lstStyle/>
                    <a:p>
                      <a:pPr algn="ctr"/>
                      <a:endParaRPr lang="fr-FR" dirty="0" smtClean="0"/>
                    </a:p>
                    <a:p>
                      <a:pPr algn="ctr"/>
                      <a:r>
                        <a:rPr lang="fr-FR" dirty="0" smtClean="0"/>
                        <a:t>Coopérer</a:t>
                      </a:r>
                      <a:endParaRPr lang="fr-FR" dirty="0"/>
                    </a:p>
                  </a:txBody>
                  <a:tcPr/>
                </a:tc>
                <a:tc>
                  <a:txBody>
                    <a:bodyPr/>
                    <a:lstStyle/>
                    <a:p>
                      <a:pPr algn="ctr"/>
                      <a:endParaRPr lang="fr-FR" dirty="0" smtClean="0"/>
                    </a:p>
                    <a:p>
                      <a:pPr algn="ctr"/>
                      <a:r>
                        <a:rPr lang="fr-FR" dirty="0" smtClean="0"/>
                        <a:t>5 ; 5</a:t>
                      </a:r>
                      <a:endParaRPr lang="fr-FR" dirty="0"/>
                    </a:p>
                  </a:txBody>
                  <a:tcPr/>
                </a:tc>
                <a:tc>
                  <a:txBody>
                    <a:bodyPr/>
                    <a:lstStyle/>
                    <a:p>
                      <a:pPr algn="ctr"/>
                      <a:endParaRPr lang="fr-FR" dirty="0" smtClean="0"/>
                    </a:p>
                    <a:p>
                      <a:pPr algn="ctr"/>
                      <a:r>
                        <a:rPr lang="fr-FR" dirty="0" smtClean="0"/>
                        <a:t>0 ; 10</a:t>
                      </a:r>
                      <a:endParaRPr lang="fr-FR" dirty="0"/>
                    </a:p>
                  </a:txBody>
                  <a:tcPr/>
                </a:tc>
              </a:tr>
              <a:tr h="792088">
                <a:tc>
                  <a:txBody>
                    <a:bodyPr/>
                    <a:lstStyle/>
                    <a:p>
                      <a:pPr algn="ctr"/>
                      <a:endParaRPr lang="fr-FR" smtClean="0"/>
                    </a:p>
                    <a:p>
                      <a:pPr algn="ctr"/>
                      <a:r>
                        <a:rPr lang="fr-FR" smtClean="0"/>
                        <a:t>Ne </a:t>
                      </a:r>
                      <a:r>
                        <a:rPr lang="fr-FR" dirty="0" smtClean="0"/>
                        <a:t>pas coopérer</a:t>
                      </a:r>
                      <a:endParaRPr lang="fr-FR" dirty="0"/>
                    </a:p>
                  </a:txBody>
                  <a:tcPr/>
                </a:tc>
                <a:tc>
                  <a:txBody>
                    <a:bodyPr/>
                    <a:lstStyle/>
                    <a:p>
                      <a:pPr algn="ctr"/>
                      <a:endParaRPr lang="fr-FR" dirty="0" smtClean="0"/>
                    </a:p>
                    <a:p>
                      <a:pPr algn="ctr"/>
                      <a:r>
                        <a:rPr lang="fr-FR" dirty="0" smtClean="0"/>
                        <a:t>10 ; 0</a:t>
                      </a:r>
                      <a:endParaRPr lang="fr-FR" dirty="0"/>
                    </a:p>
                  </a:txBody>
                  <a:tcPr/>
                </a:tc>
                <a:tc>
                  <a:txBody>
                    <a:bodyPr/>
                    <a:lstStyle/>
                    <a:p>
                      <a:pPr algn="ctr"/>
                      <a:endParaRPr lang="fr-FR" dirty="0" smtClean="0"/>
                    </a:p>
                    <a:p>
                      <a:pPr algn="ctr"/>
                      <a:r>
                        <a:rPr lang="fr-FR" dirty="0" smtClean="0"/>
                        <a:t>0 ; 0</a:t>
                      </a:r>
                      <a:endParaRPr lang="fr-FR"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 : Bertrand 2</a:t>
            </a:r>
            <a:endParaRPr lang="fr-FR" dirty="0"/>
          </a:p>
        </p:txBody>
      </p:sp>
      <p:sp>
        <p:nvSpPr>
          <p:cNvPr id="3" name="Espace réservé du contenu 2"/>
          <p:cNvSpPr>
            <a:spLocks noGrp="1"/>
          </p:cNvSpPr>
          <p:nvPr>
            <p:ph idx="1"/>
          </p:nvPr>
        </p:nvSpPr>
        <p:spPr/>
        <p:txBody>
          <a:bodyPr/>
          <a:lstStyle/>
          <a:p>
            <a:r>
              <a:rPr lang="fr-FR" dirty="0" smtClean="0"/>
              <a:t>Les firmes ont intérêt à s’entendre pour coopérer.</a:t>
            </a:r>
          </a:p>
          <a:p>
            <a:r>
              <a:rPr lang="fr-FR" dirty="0" smtClean="0"/>
              <a:t>Problème : Chacune des firmes a intérêt à ne pas respecter l’accord (si jeu non répété)</a:t>
            </a:r>
          </a:p>
          <a:p>
            <a:r>
              <a:rPr lang="fr-FR" dirty="0" smtClean="0"/>
              <a:t>Pas de possibilité de faire respecter l’accord par un tribunal. Les ententes en prix sont illégales !</a:t>
            </a:r>
          </a:p>
          <a:p>
            <a:r>
              <a:rPr lang="fr-FR" dirty="0" smtClean="0"/>
              <a:t>Solution : </a:t>
            </a:r>
            <a:r>
              <a:rPr lang="fr-FR" i="1" dirty="0" smtClean="0"/>
              <a:t>self-</a:t>
            </a:r>
            <a:r>
              <a:rPr lang="fr-FR" i="1" dirty="0" err="1" smtClean="0"/>
              <a:t>enforcing</a:t>
            </a:r>
            <a:r>
              <a:rPr lang="fr-FR" i="1" dirty="0" smtClean="0"/>
              <a:t> </a:t>
            </a:r>
            <a:r>
              <a:rPr lang="fr-FR" i="1" dirty="0" err="1" smtClean="0"/>
              <a:t>contract</a:t>
            </a:r>
            <a:endParaRPr lang="fr-FR"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 : Bertrand 3</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 </a:t>
            </a:r>
            <a:r>
              <a:rPr lang="fr-FR" dirty="0" err="1" smtClean="0"/>
              <a:t>grim</a:t>
            </a:r>
            <a:r>
              <a:rPr lang="fr-FR" dirty="0" smtClean="0"/>
              <a:t> trigger </a:t>
            </a:r>
            <a:r>
              <a:rPr lang="fr-FR" dirty="0" err="1" smtClean="0"/>
              <a:t>strategies</a:t>
            </a:r>
            <a:r>
              <a:rPr lang="fr-FR" dirty="0" smtClean="0"/>
              <a:t> » :</a:t>
            </a:r>
          </a:p>
          <a:p>
            <a:r>
              <a:rPr lang="fr-FR" dirty="0" smtClean="0"/>
              <a:t>En t=0, fixer p=prix de monopole.</a:t>
            </a:r>
          </a:p>
          <a:p>
            <a:r>
              <a:rPr lang="fr-FR" dirty="0" smtClean="0"/>
              <a:t>A la période t&gt;0, fixer p=prix de monopole si toutes les firmes l’ont fait au cours de toutes les périodes précédentes. Fixer p=c sinon.</a:t>
            </a:r>
          </a:p>
          <a:p>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1</a:t>
            </a:r>
            <a:endParaRPr lang="fr-FR" dirty="0"/>
          </a:p>
        </p:txBody>
      </p:sp>
      <p:sp>
        <p:nvSpPr>
          <p:cNvPr id="3" name="Espace réservé du contenu 2"/>
          <p:cNvSpPr>
            <a:spLocks noGrp="1"/>
          </p:cNvSpPr>
          <p:nvPr>
            <p:ph idx="1"/>
          </p:nvPr>
        </p:nvSpPr>
        <p:spPr/>
        <p:txBody>
          <a:bodyPr>
            <a:normAutofit/>
          </a:bodyPr>
          <a:lstStyle/>
          <a:p>
            <a:pPr algn="ctr">
              <a:buNone/>
            </a:pPr>
            <a:r>
              <a:rPr lang="fr-FR" sz="6600" dirty="0" smtClean="0"/>
              <a:t>Monopole et inefficacité de la concurrence imparfaite</a:t>
            </a:r>
            <a:endParaRPr lang="fr-FR" sz="6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 : Bertrand 4</a:t>
            </a:r>
            <a:endParaRPr lang="fr-FR" dirty="0"/>
          </a:p>
        </p:txBody>
      </p:sp>
      <p:sp>
        <p:nvSpPr>
          <p:cNvPr id="3" name="Espace réservé du contenu 2"/>
          <p:cNvSpPr>
            <a:spLocks noGrp="1"/>
          </p:cNvSpPr>
          <p:nvPr>
            <p:ph idx="1"/>
          </p:nvPr>
        </p:nvSpPr>
        <p:spPr/>
        <p:txBody>
          <a:bodyPr/>
          <a:lstStyle/>
          <a:p>
            <a:r>
              <a:rPr lang="fr-FR" dirty="0" smtClean="0"/>
              <a:t>Coopérer est un équilibre de Nash parfait </a:t>
            </a:r>
            <a:r>
              <a:rPr lang="fr-FR" dirty="0" err="1" smtClean="0"/>
              <a:t>ssi</a:t>
            </a:r>
            <a:r>
              <a:rPr lang="fr-FR" dirty="0" smtClean="0"/>
              <a:t> :</a:t>
            </a:r>
          </a:p>
          <a:p>
            <a:pPr>
              <a:buNone/>
            </a:pPr>
            <a:r>
              <a:rPr lang="fr-FR" dirty="0" smtClean="0"/>
              <a:t>	5/(1-</a:t>
            </a:r>
            <a:r>
              <a:rPr lang="el-GR" dirty="0" smtClean="0"/>
              <a:t>δ</a:t>
            </a:r>
            <a:r>
              <a:rPr lang="fr-FR" dirty="0" smtClean="0"/>
              <a:t>) &gt; 10 + 0*</a:t>
            </a:r>
            <a:r>
              <a:rPr lang="el-GR" dirty="0" smtClean="0"/>
              <a:t>δ</a:t>
            </a:r>
            <a:r>
              <a:rPr lang="fr-FR" dirty="0" smtClean="0"/>
              <a:t>/(1-</a:t>
            </a:r>
            <a:r>
              <a:rPr lang="el-GR" dirty="0" smtClean="0"/>
              <a:t>δ</a:t>
            </a:r>
            <a:r>
              <a:rPr lang="fr-FR" dirty="0" smtClean="0"/>
              <a:t>) équivalent à </a:t>
            </a:r>
            <a:r>
              <a:rPr lang="el-GR" dirty="0" smtClean="0"/>
              <a:t>δ</a:t>
            </a:r>
            <a:r>
              <a:rPr lang="fr-FR" dirty="0" smtClean="0"/>
              <a:t>&gt;1/2 </a:t>
            </a:r>
          </a:p>
          <a:p>
            <a:pPr>
              <a:buNone/>
            </a:pPr>
            <a:endParaRPr lang="fr-FR" dirty="0" smtClean="0"/>
          </a:p>
          <a:p>
            <a:r>
              <a:rPr lang="fr-FR" dirty="0" smtClean="0"/>
              <a:t>Plus généralement : Equilibre de Nash parfait </a:t>
            </a:r>
            <a:r>
              <a:rPr lang="fr-FR" dirty="0" err="1" smtClean="0"/>
              <a:t>ssi</a:t>
            </a:r>
            <a:r>
              <a:rPr lang="fr-FR" dirty="0" smtClean="0"/>
              <a:t> : </a:t>
            </a:r>
            <a:r>
              <a:rPr lang="el-GR" dirty="0" smtClean="0"/>
              <a:t>δ</a:t>
            </a:r>
            <a:r>
              <a:rPr lang="fr-FR" dirty="0" smtClean="0"/>
              <a:t>&gt;(n-1)/n</a:t>
            </a:r>
          </a:p>
          <a:p>
            <a:endParaRPr lang="fr-FR" dirty="0" smtClean="0"/>
          </a:p>
          <a:p>
            <a:r>
              <a:rPr lang="fr-FR" dirty="0" smtClean="0"/>
              <a:t>Prix &lt; Prix de monopole pas plus faciles à soutenir</a:t>
            </a:r>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Ententes en prix : Cournot</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a:t>
            </a:r>
            <a:r>
              <a:rPr lang="fr-FR" dirty="0" err="1" smtClean="0"/>
              <a:t>Grim</a:t>
            </a:r>
            <a:r>
              <a:rPr lang="fr-FR" dirty="0" smtClean="0"/>
              <a:t> trigger </a:t>
            </a:r>
            <a:r>
              <a:rPr lang="fr-FR" dirty="0" err="1" smtClean="0"/>
              <a:t>strategies</a:t>
            </a:r>
            <a:r>
              <a:rPr lang="fr-FR" dirty="0" smtClean="0"/>
              <a:t> » : </a:t>
            </a:r>
            <a:r>
              <a:rPr lang="el-GR" dirty="0" smtClean="0"/>
              <a:t>δ</a:t>
            </a:r>
            <a:r>
              <a:rPr lang="fr-FR" dirty="0" smtClean="0"/>
              <a:t>&gt;9/17</a:t>
            </a:r>
          </a:p>
          <a:p>
            <a:r>
              <a:rPr lang="fr-FR" dirty="0" smtClean="0"/>
              <a:t>Autres stratégies : </a:t>
            </a:r>
          </a:p>
          <a:p>
            <a:r>
              <a:rPr lang="fr-FR" dirty="0" smtClean="0"/>
              <a:t>bâton et carotte (</a:t>
            </a:r>
            <a:r>
              <a:rPr lang="fr-FR" dirty="0" err="1" smtClean="0"/>
              <a:t>Abreu</a:t>
            </a:r>
            <a:r>
              <a:rPr lang="fr-FR" dirty="0" smtClean="0"/>
              <a:t>)</a:t>
            </a:r>
          </a:p>
          <a:p>
            <a:r>
              <a:rPr lang="fr-FR" dirty="0" smtClean="0"/>
              <a:t>repentance (</a:t>
            </a:r>
            <a:r>
              <a:rPr lang="fr-FR" dirty="0" err="1" smtClean="0"/>
              <a:t>Segerstrom</a:t>
            </a:r>
            <a:r>
              <a:rPr lang="fr-FR" dirty="0" smtClean="0"/>
              <a:t>).</a:t>
            </a:r>
          </a:p>
          <a:p>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Problème de coordination</a:t>
            </a:r>
            <a:endParaRPr lang="fr-FR" dirty="0"/>
          </a:p>
        </p:txBody>
      </p:sp>
      <p:sp>
        <p:nvSpPr>
          <p:cNvPr id="3" name="Espace réservé du contenu 2"/>
          <p:cNvSpPr>
            <a:spLocks noGrp="1"/>
          </p:cNvSpPr>
          <p:nvPr>
            <p:ph idx="1"/>
          </p:nvPr>
        </p:nvSpPr>
        <p:spPr/>
        <p:txBody>
          <a:bodyPr/>
          <a:lstStyle/>
          <a:p>
            <a:r>
              <a:rPr lang="fr-FR" dirty="0" smtClean="0"/>
              <a:t>Les équilibres précédents ne sont pas uniques.</a:t>
            </a:r>
          </a:p>
          <a:p>
            <a:r>
              <a:rPr lang="fr-FR" i="1" dirty="0" smtClean="0"/>
              <a:t>Folk </a:t>
            </a:r>
            <a:r>
              <a:rPr lang="fr-FR" i="1" dirty="0" err="1" smtClean="0"/>
              <a:t>theorem</a:t>
            </a:r>
            <a:endParaRPr lang="fr-FR" i="1" dirty="0" smtClean="0"/>
          </a:p>
          <a:p>
            <a:r>
              <a:rPr lang="fr-FR" dirty="0" smtClean="0"/>
              <a:t>Problème de coordination si collusion tacite.</a:t>
            </a:r>
          </a:p>
          <a:p>
            <a:r>
              <a:rPr lang="fr-FR" dirty="0" smtClean="0"/>
              <a:t>Point focal</a:t>
            </a:r>
          </a:p>
          <a:p>
            <a:r>
              <a:rPr lang="fr-FR" dirty="0" smtClean="0"/>
              <a:t>Pas de point focal si firmes asymétriques</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Autorité antitrust</a:t>
            </a:r>
            <a:endParaRPr lang="fr-FR" dirty="0"/>
          </a:p>
        </p:txBody>
      </p:sp>
      <p:sp>
        <p:nvSpPr>
          <p:cNvPr id="3" name="Espace réservé du contenu 2"/>
          <p:cNvSpPr>
            <a:spLocks noGrp="1"/>
          </p:cNvSpPr>
          <p:nvPr>
            <p:ph idx="1"/>
          </p:nvPr>
        </p:nvSpPr>
        <p:spPr/>
        <p:txBody>
          <a:bodyPr>
            <a:normAutofit fontScale="92500" lnSpcReduction="20000"/>
          </a:bodyPr>
          <a:lstStyle/>
          <a:p>
            <a:r>
              <a:rPr lang="el-GR" dirty="0" smtClean="0">
                <a:latin typeface="Times New Roman"/>
                <a:cs typeface="Times New Roman"/>
              </a:rPr>
              <a:t>ρ</a:t>
            </a:r>
            <a:r>
              <a:rPr lang="fr-FR" dirty="0" smtClean="0">
                <a:latin typeface="Times New Roman"/>
                <a:cs typeface="Times New Roman"/>
              </a:rPr>
              <a:t>=0,1 et F=20. Possibilité de reformer un accord après détection.</a:t>
            </a: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r>
              <a:rPr lang="fr-FR" dirty="0" err="1" smtClean="0">
                <a:latin typeface="Times New Roman"/>
                <a:cs typeface="Times New Roman"/>
              </a:rPr>
              <a:t>Soutenabilité</a:t>
            </a:r>
            <a:r>
              <a:rPr lang="fr-FR" dirty="0" smtClean="0">
                <a:latin typeface="Times New Roman"/>
                <a:cs typeface="Times New Roman"/>
              </a:rPr>
              <a:t> de l’accord : 3/(1-</a:t>
            </a:r>
            <a:r>
              <a:rPr lang="el-GR" dirty="0" smtClean="0">
                <a:latin typeface="Times New Roman"/>
                <a:cs typeface="Times New Roman"/>
              </a:rPr>
              <a:t>δ</a:t>
            </a:r>
            <a:r>
              <a:rPr lang="fr-FR" dirty="0" smtClean="0">
                <a:latin typeface="Times New Roman"/>
                <a:cs typeface="Times New Roman"/>
              </a:rPr>
              <a:t>)&gt;8 équivalent à </a:t>
            </a:r>
            <a:r>
              <a:rPr lang="el-GR" dirty="0" smtClean="0">
                <a:latin typeface="Times New Roman"/>
                <a:cs typeface="Times New Roman"/>
              </a:rPr>
              <a:t>δ</a:t>
            </a:r>
            <a:r>
              <a:rPr lang="fr-FR" dirty="0" smtClean="0">
                <a:latin typeface="Times New Roman"/>
                <a:cs typeface="Times New Roman"/>
              </a:rPr>
              <a:t>&gt;5/8=0,625</a:t>
            </a:r>
            <a:endParaRPr lang="fr-FR" dirty="0" smtClean="0"/>
          </a:p>
          <a:p>
            <a:endParaRPr lang="fr-FR" dirty="0" smtClean="0"/>
          </a:p>
          <a:p>
            <a:endParaRPr lang="fr-FR" dirty="0"/>
          </a:p>
        </p:txBody>
      </p:sp>
      <p:graphicFrame>
        <p:nvGraphicFramePr>
          <p:cNvPr id="4" name="Tableau 3"/>
          <p:cNvGraphicFramePr>
            <a:graphicFrameLocks noGrp="1"/>
          </p:cNvGraphicFramePr>
          <p:nvPr/>
        </p:nvGraphicFramePr>
        <p:xfrm>
          <a:off x="1331640" y="2420888"/>
          <a:ext cx="6096000" cy="2085564"/>
        </p:xfrm>
        <a:graphic>
          <a:graphicData uri="http://schemas.openxmlformats.org/drawingml/2006/table">
            <a:tbl>
              <a:tblPr firstRow="1" bandRow="1">
                <a:tableStyleId>{5940675A-B579-460E-94D1-54222C63F5DA}</a:tableStyleId>
              </a:tblPr>
              <a:tblGrid>
                <a:gridCol w="2032000"/>
                <a:gridCol w="2032000"/>
                <a:gridCol w="2032000"/>
              </a:tblGrid>
              <a:tr h="720080">
                <a:tc>
                  <a:txBody>
                    <a:bodyPr/>
                    <a:lstStyle/>
                    <a:p>
                      <a:pPr algn="ctr"/>
                      <a:endParaRPr lang="fr-FR" dirty="0"/>
                    </a:p>
                  </a:txBody>
                  <a:tcPr/>
                </a:tc>
                <a:tc>
                  <a:txBody>
                    <a:bodyPr/>
                    <a:lstStyle/>
                    <a:p>
                      <a:pPr algn="ctr"/>
                      <a:endParaRPr lang="fr-FR" dirty="0" smtClean="0"/>
                    </a:p>
                    <a:p>
                      <a:pPr algn="ctr"/>
                      <a:r>
                        <a:rPr lang="fr-FR" dirty="0" smtClean="0"/>
                        <a:t>Coopérer</a:t>
                      </a:r>
                      <a:endParaRPr lang="fr-FR" dirty="0"/>
                    </a:p>
                  </a:txBody>
                  <a:tcPr/>
                </a:tc>
                <a:tc>
                  <a:txBody>
                    <a:bodyPr/>
                    <a:lstStyle/>
                    <a:p>
                      <a:pPr algn="ctr"/>
                      <a:endParaRPr lang="fr-FR" smtClean="0"/>
                    </a:p>
                    <a:p>
                      <a:pPr algn="ctr"/>
                      <a:r>
                        <a:rPr lang="fr-FR" smtClean="0"/>
                        <a:t>Ne </a:t>
                      </a:r>
                      <a:r>
                        <a:rPr lang="fr-FR" dirty="0" smtClean="0"/>
                        <a:t>pas coopérer</a:t>
                      </a:r>
                      <a:endParaRPr lang="fr-FR" dirty="0"/>
                    </a:p>
                  </a:txBody>
                  <a:tcPr/>
                </a:tc>
              </a:tr>
              <a:tr h="682742">
                <a:tc>
                  <a:txBody>
                    <a:bodyPr/>
                    <a:lstStyle/>
                    <a:p>
                      <a:pPr algn="ctr"/>
                      <a:endParaRPr lang="fr-FR" dirty="0" smtClean="0"/>
                    </a:p>
                    <a:p>
                      <a:pPr algn="ctr"/>
                      <a:r>
                        <a:rPr lang="fr-FR" dirty="0" smtClean="0"/>
                        <a:t>Coopérer</a:t>
                      </a:r>
                      <a:endParaRPr lang="fr-FR" dirty="0"/>
                    </a:p>
                  </a:txBody>
                  <a:tcPr/>
                </a:tc>
                <a:tc>
                  <a:txBody>
                    <a:bodyPr/>
                    <a:lstStyle/>
                    <a:p>
                      <a:pPr algn="ctr"/>
                      <a:endParaRPr lang="fr-FR" dirty="0" smtClean="0"/>
                    </a:p>
                    <a:p>
                      <a:pPr algn="ctr"/>
                      <a:r>
                        <a:rPr lang="fr-FR" dirty="0" smtClean="0"/>
                        <a:t>3 (=5-2) ; 3</a:t>
                      </a:r>
                      <a:endParaRPr lang="fr-FR" dirty="0"/>
                    </a:p>
                  </a:txBody>
                  <a:tcPr/>
                </a:tc>
                <a:tc>
                  <a:txBody>
                    <a:bodyPr/>
                    <a:lstStyle/>
                    <a:p>
                      <a:pPr algn="ctr"/>
                      <a:endParaRPr lang="fr-FR" dirty="0" smtClean="0"/>
                    </a:p>
                    <a:p>
                      <a:pPr algn="ctr"/>
                      <a:r>
                        <a:rPr lang="fr-FR" dirty="0" smtClean="0"/>
                        <a:t>-2 ; 8</a:t>
                      </a:r>
                      <a:endParaRPr lang="fr-FR" dirty="0"/>
                    </a:p>
                  </a:txBody>
                  <a:tcPr/>
                </a:tc>
              </a:tr>
              <a:tr h="682742">
                <a:tc>
                  <a:txBody>
                    <a:bodyPr/>
                    <a:lstStyle/>
                    <a:p>
                      <a:pPr algn="ctr"/>
                      <a:endParaRPr lang="fr-FR" smtClean="0"/>
                    </a:p>
                    <a:p>
                      <a:pPr algn="ctr"/>
                      <a:r>
                        <a:rPr lang="fr-FR" smtClean="0"/>
                        <a:t>Ne </a:t>
                      </a:r>
                      <a:r>
                        <a:rPr lang="fr-FR" dirty="0" smtClean="0"/>
                        <a:t>pas coopérer</a:t>
                      </a:r>
                      <a:endParaRPr lang="fr-FR" dirty="0"/>
                    </a:p>
                  </a:txBody>
                  <a:tcPr/>
                </a:tc>
                <a:tc>
                  <a:txBody>
                    <a:bodyPr/>
                    <a:lstStyle/>
                    <a:p>
                      <a:pPr algn="ctr"/>
                      <a:endParaRPr lang="fr-FR" dirty="0" smtClean="0"/>
                    </a:p>
                    <a:p>
                      <a:pPr algn="ctr"/>
                      <a:r>
                        <a:rPr lang="fr-FR" dirty="0" smtClean="0"/>
                        <a:t>8 ; -2</a:t>
                      </a:r>
                      <a:endParaRPr lang="fr-FR" dirty="0"/>
                    </a:p>
                  </a:txBody>
                  <a:tcPr/>
                </a:tc>
                <a:tc>
                  <a:txBody>
                    <a:bodyPr/>
                    <a:lstStyle/>
                    <a:p>
                      <a:pPr algn="ctr"/>
                      <a:endParaRPr lang="fr-FR" dirty="0" smtClean="0"/>
                    </a:p>
                    <a:p>
                      <a:pPr algn="ctr"/>
                      <a:r>
                        <a:rPr lang="fr-FR" dirty="0" smtClean="0"/>
                        <a:t>0 ; 0</a:t>
                      </a:r>
                      <a:endParaRPr lang="fr-FR" dirty="0"/>
                    </a:p>
                  </a:txBody>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Autorité antitrust 2</a:t>
            </a:r>
            <a:endParaRPr lang="fr-FR" dirty="0"/>
          </a:p>
        </p:txBody>
      </p:sp>
      <p:sp>
        <p:nvSpPr>
          <p:cNvPr id="3" name="Espace réservé du contenu 2"/>
          <p:cNvSpPr>
            <a:spLocks noGrp="1"/>
          </p:cNvSpPr>
          <p:nvPr>
            <p:ph idx="1"/>
          </p:nvPr>
        </p:nvSpPr>
        <p:spPr/>
        <p:txBody>
          <a:bodyPr/>
          <a:lstStyle/>
          <a:p>
            <a:r>
              <a:rPr lang="fr-FR" dirty="0" smtClean="0"/>
              <a:t>Pas de possibilité de reformer l’accord après détection.</a:t>
            </a:r>
          </a:p>
          <a:p>
            <a:r>
              <a:rPr lang="fr-FR" dirty="0" smtClean="0"/>
              <a:t>V=5-</a:t>
            </a:r>
            <a:r>
              <a:rPr lang="el-GR" dirty="0" smtClean="0">
                <a:latin typeface="Times New Roman"/>
                <a:cs typeface="Times New Roman"/>
              </a:rPr>
              <a:t>ρ</a:t>
            </a:r>
            <a:r>
              <a:rPr lang="fr-FR" dirty="0" smtClean="0"/>
              <a:t>*F+</a:t>
            </a:r>
            <a:r>
              <a:rPr lang="el-GR" dirty="0" smtClean="0"/>
              <a:t>δ</a:t>
            </a:r>
            <a:r>
              <a:rPr lang="fr-FR" dirty="0" smtClean="0"/>
              <a:t>*(1-</a:t>
            </a:r>
            <a:r>
              <a:rPr lang="el-GR" dirty="0" smtClean="0">
                <a:latin typeface="Times New Roman"/>
                <a:cs typeface="Times New Roman"/>
              </a:rPr>
              <a:t>ρ</a:t>
            </a:r>
            <a:r>
              <a:rPr lang="fr-FR" dirty="0" smtClean="0"/>
              <a:t>)*V</a:t>
            </a:r>
          </a:p>
          <a:p>
            <a:r>
              <a:rPr lang="fr-FR" dirty="0" smtClean="0"/>
              <a:t>V=5-0,1*20+</a:t>
            </a:r>
            <a:r>
              <a:rPr lang="el-GR" dirty="0" smtClean="0"/>
              <a:t>δ</a:t>
            </a:r>
            <a:r>
              <a:rPr lang="fr-FR" dirty="0" smtClean="0"/>
              <a:t>*(1-0,1)*V</a:t>
            </a:r>
          </a:p>
          <a:p>
            <a:r>
              <a:rPr lang="fr-FR" dirty="0" smtClean="0"/>
              <a:t>V=3/(1-0,9</a:t>
            </a:r>
            <a:r>
              <a:rPr lang="el-GR" dirty="0" smtClean="0"/>
              <a:t>δ</a:t>
            </a:r>
            <a:r>
              <a:rPr lang="fr-FR" dirty="0" smtClean="0"/>
              <a:t>)</a:t>
            </a:r>
          </a:p>
          <a:p>
            <a:r>
              <a:rPr lang="fr-FR" dirty="0" smtClean="0"/>
              <a:t>Accord soutenable </a:t>
            </a:r>
            <a:r>
              <a:rPr lang="fr-FR" dirty="0" err="1" smtClean="0"/>
              <a:t>ssi</a:t>
            </a:r>
            <a:r>
              <a:rPr lang="fr-FR" dirty="0" smtClean="0"/>
              <a:t> :</a:t>
            </a:r>
          </a:p>
          <a:p>
            <a:r>
              <a:rPr lang="fr-FR" dirty="0" smtClean="0"/>
              <a:t>V&gt;8 équivalent à </a:t>
            </a:r>
            <a:r>
              <a:rPr lang="el-GR" dirty="0" smtClean="0"/>
              <a:t>δ</a:t>
            </a:r>
            <a:r>
              <a:rPr lang="fr-FR" dirty="0" smtClean="0"/>
              <a:t>&gt;5/7,2≈0,6944</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Programmes de clémence</a:t>
            </a:r>
            <a:endParaRPr lang="fr-FR" dirty="0"/>
          </a:p>
        </p:txBody>
      </p:sp>
      <p:sp>
        <p:nvSpPr>
          <p:cNvPr id="3" name="Espace réservé du contenu 2"/>
          <p:cNvSpPr>
            <a:spLocks noGrp="1"/>
          </p:cNvSpPr>
          <p:nvPr>
            <p:ph idx="1"/>
          </p:nvPr>
        </p:nvSpPr>
        <p:spPr/>
        <p:txBody>
          <a:bodyPr/>
          <a:lstStyle/>
          <a:p>
            <a:r>
              <a:rPr lang="fr-FR" dirty="0" smtClean="0"/>
              <a:t>Immunité totale si une firme dénonce un cartel auquel elle appartient.</a:t>
            </a:r>
          </a:p>
          <a:p>
            <a:r>
              <a:rPr lang="fr-FR" dirty="0" smtClean="0"/>
              <a:t>Réduction d’amende possible si une enquête est déjà en cours.</a:t>
            </a:r>
          </a:p>
          <a:p>
            <a:r>
              <a:rPr lang="fr-FR" dirty="0" smtClean="0"/>
              <a:t>Généralement, les réductions d’amende sont limitées à la première firme.</a:t>
            </a:r>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Programmes de clémence 2</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latin typeface="Times New Roman"/>
                <a:cs typeface="Times New Roman"/>
              </a:rPr>
              <a:t>Possibilité de reformer un accord après détection.</a:t>
            </a: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endParaRPr lang="fr-FR" dirty="0" smtClean="0">
              <a:latin typeface="Times New Roman"/>
              <a:cs typeface="Times New Roman"/>
            </a:endParaRPr>
          </a:p>
          <a:p>
            <a:r>
              <a:rPr lang="fr-FR" dirty="0" err="1" smtClean="0">
                <a:latin typeface="Times New Roman"/>
                <a:cs typeface="Times New Roman"/>
              </a:rPr>
              <a:t>Soutenabilité</a:t>
            </a:r>
            <a:r>
              <a:rPr lang="fr-FR" dirty="0" smtClean="0">
                <a:latin typeface="Times New Roman"/>
                <a:cs typeface="Times New Roman"/>
              </a:rPr>
              <a:t> de l’accord : 3/(1-</a:t>
            </a:r>
            <a:r>
              <a:rPr lang="el-GR" dirty="0" smtClean="0">
                <a:latin typeface="Times New Roman"/>
                <a:cs typeface="Times New Roman"/>
              </a:rPr>
              <a:t>δ</a:t>
            </a:r>
            <a:r>
              <a:rPr lang="fr-FR" dirty="0" smtClean="0">
                <a:latin typeface="Times New Roman"/>
                <a:cs typeface="Times New Roman"/>
              </a:rPr>
              <a:t>)&gt;10 équivalent à </a:t>
            </a:r>
            <a:r>
              <a:rPr lang="el-GR" dirty="0" smtClean="0">
                <a:latin typeface="Times New Roman"/>
                <a:cs typeface="Times New Roman"/>
              </a:rPr>
              <a:t>δ</a:t>
            </a:r>
            <a:r>
              <a:rPr lang="fr-FR" dirty="0" smtClean="0">
                <a:latin typeface="Times New Roman"/>
                <a:cs typeface="Times New Roman"/>
              </a:rPr>
              <a:t>&gt;7/10=0,7</a:t>
            </a:r>
            <a:endParaRPr lang="fr-FR" dirty="0" smtClean="0"/>
          </a:p>
          <a:p>
            <a:endParaRPr lang="fr-FR" dirty="0" smtClean="0"/>
          </a:p>
          <a:p>
            <a:endParaRPr lang="fr-FR" dirty="0"/>
          </a:p>
        </p:txBody>
      </p:sp>
      <p:graphicFrame>
        <p:nvGraphicFramePr>
          <p:cNvPr id="4" name="Tableau 3"/>
          <p:cNvGraphicFramePr>
            <a:graphicFrameLocks noGrp="1"/>
          </p:cNvGraphicFramePr>
          <p:nvPr/>
        </p:nvGraphicFramePr>
        <p:xfrm>
          <a:off x="1331640" y="2420888"/>
          <a:ext cx="6096000" cy="2085564"/>
        </p:xfrm>
        <a:graphic>
          <a:graphicData uri="http://schemas.openxmlformats.org/drawingml/2006/table">
            <a:tbl>
              <a:tblPr firstRow="1" bandRow="1">
                <a:tableStyleId>{5940675A-B579-460E-94D1-54222C63F5DA}</a:tableStyleId>
              </a:tblPr>
              <a:tblGrid>
                <a:gridCol w="2032000"/>
                <a:gridCol w="2032000"/>
                <a:gridCol w="2032000"/>
              </a:tblGrid>
              <a:tr h="720080">
                <a:tc>
                  <a:txBody>
                    <a:bodyPr/>
                    <a:lstStyle/>
                    <a:p>
                      <a:pPr algn="ctr"/>
                      <a:endParaRPr lang="fr-FR" dirty="0"/>
                    </a:p>
                  </a:txBody>
                  <a:tcPr/>
                </a:tc>
                <a:tc>
                  <a:txBody>
                    <a:bodyPr/>
                    <a:lstStyle/>
                    <a:p>
                      <a:pPr algn="ctr"/>
                      <a:endParaRPr lang="fr-FR" dirty="0" smtClean="0"/>
                    </a:p>
                    <a:p>
                      <a:pPr algn="ctr"/>
                      <a:r>
                        <a:rPr lang="fr-FR" dirty="0" smtClean="0"/>
                        <a:t>Coopérer</a:t>
                      </a:r>
                      <a:endParaRPr lang="fr-FR" dirty="0"/>
                    </a:p>
                  </a:txBody>
                  <a:tcPr/>
                </a:tc>
                <a:tc>
                  <a:txBody>
                    <a:bodyPr/>
                    <a:lstStyle/>
                    <a:p>
                      <a:pPr algn="ctr"/>
                      <a:endParaRPr lang="fr-FR" smtClean="0"/>
                    </a:p>
                    <a:p>
                      <a:pPr algn="ctr"/>
                      <a:r>
                        <a:rPr lang="fr-FR" smtClean="0"/>
                        <a:t>Ne </a:t>
                      </a:r>
                      <a:r>
                        <a:rPr lang="fr-FR" dirty="0" smtClean="0"/>
                        <a:t>pas coopérer</a:t>
                      </a:r>
                      <a:endParaRPr lang="fr-FR" dirty="0"/>
                    </a:p>
                  </a:txBody>
                  <a:tcPr/>
                </a:tc>
              </a:tr>
              <a:tr h="682742">
                <a:tc>
                  <a:txBody>
                    <a:bodyPr/>
                    <a:lstStyle/>
                    <a:p>
                      <a:pPr algn="ctr"/>
                      <a:endParaRPr lang="fr-FR" dirty="0" smtClean="0"/>
                    </a:p>
                    <a:p>
                      <a:pPr algn="ctr"/>
                      <a:r>
                        <a:rPr lang="fr-FR" dirty="0" smtClean="0"/>
                        <a:t>Coopérer</a:t>
                      </a:r>
                      <a:endParaRPr lang="fr-FR" dirty="0"/>
                    </a:p>
                  </a:txBody>
                  <a:tcPr/>
                </a:tc>
                <a:tc>
                  <a:txBody>
                    <a:bodyPr/>
                    <a:lstStyle/>
                    <a:p>
                      <a:pPr algn="ctr"/>
                      <a:endParaRPr lang="fr-FR" dirty="0" smtClean="0"/>
                    </a:p>
                    <a:p>
                      <a:pPr algn="ctr"/>
                      <a:r>
                        <a:rPr lang="fr-FR" dirty="0" smtClean="0"/>
                        <a:t>3  ; 3</a:t>
                      </a:r>
                      <a:endParaRPr lang="fr-FR" dirty="0"/>
                    </a:p>
                  </a:txBody>
                  <a:tcPr/>
                </a:tc>
                <a:tc>
                  <a:txBody>
                    <a:bodyPr/>
                    <a:lstStyle/>
                    <a:p>
                      <a:pPr algn="ctr"/>
                      <a:endParaRPr lang="fr-FR" dirty="0" smtClean="0"/>
                    </a:p>
                    <a:p>
                      <a:pPr algn="ctr"/>
                      <a:r>
                        <a:rPr lang="fr-FR" dirty="0" smtClean="0"/>
                        <a:t>-20 ; 10</a:t>
                      </a:r>
                      <a:endParaRPr lang="fr-FR" dirty="0"/>
                    </a:p>
                  </a:txBody>
                  <a:tcPr/>
                </a:tc>
              </a:tr>
              <a:tr h="682742">
                <a:tc>
                  <a:txBody>
                    <a:bodyPr/>
                    <a:lstStyle/>
                    <a:p>
                      <a:pPr algn="ctr"/>
                      <a:endParaRPr lang="fr-FR" dirty="0" smtClean="0"/>
                    </a:p>
                    <a:p>
                      <a:pPr algn="ctr"/>
                      <a:r>
                        <a:rPr lang="fr-FR" dirty="0" smtClean="0"/>
                        <a:t>Ne pas coopérer</a:t>
                      </a:r>
                      <a:endParaRPr lang="fr-FR" dirty="0"/>
                    </a:p>
                  </a:txBody>
                  <a:tcPr/>
                </a:tc>
                <a:tc>
                  <a:txBody>
                    <a:bodyPr/>
                    <a:lstStyle/>
                    <a:p>
                      <a:pPr algn="ctr"/>
                      <a:endParaRPr lang="fr-FR" dirty="0" smtClean="0"/>
                    </a:p>
                    <a:p>
                      <a:pPr algn="ctr"/>
                      <a:r>
                        <a:rPr lang="fr-FR" dirty="0" smtClean="0"/>
                        <a:t>10 ; -20</a:t>
                      </a:r>
                      <a:endParaRPr lang="fr-FR" dirty="0"/>
                    </a:p>
                  </a:txBody>
                  <a:tcPr/>
                </a:tc>
                <a:tc>
                  <a:txBody>
                    <a:bodyPr/>
                    <a:lstStyle/>
                    <a:p>
                      <a:pPr algn="ctr"/>
                      <a:endParaRPr lang="fr-FR" dirty="0" smtClean="0"/>
                    </a:p>
                    <a:p>
                      <a:pPr algn="ctr"/>
                      <a:r>
                        <a:rPr lang="fr-FR" dirty="0" smtClean="0"/>
                        <a:t>0 ; 0</a:t>
                      </a:r>
                      <a:endParaRPr lang="fr-FR" dirty="0"/>
                    </a:p>
                  </a:txBody>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Programmes de clémence 3</a:t>
            </a:r>
            <a:endParaRPr lang="fr-FR" dirty="0"/>
          </a:p>
        </p:txBody>
      </p:sp>
      <p:sp>
        <p:nvSpPr>
          <p:cNvPr id="3" name="Espace réservé du contenu 2"/>
          <p:cNvSpPr>
            <a:spLocks noGrp="1"/>
          </p:cNvSpPr>
          <p:nvPr>
            <p:ph idx="1"/>
          </p:nvPr>
        </p:nvSpPr>
        <p:spPr/>
        <p:txBody>
          <a:bodyPr/>
          <a:lstStyle/>
          <a:p>
            <a:r>
              <a:rPr lang="fr-FR" dirty="0" smtClean="0"/>
              <a:t>Permettent d’accélérer les enquêtes et d’augmenter la probabilité de condamnation.</a:t>
            </a:r>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Niveau optimal des amendes</a:t>
            </a:r>
            <a:endParaRPr lang="fr-FR" dirty="0"/>
          </a:p>
        </p:txBody>
      </p:sp>
      <p:sp>
        <p:nvSpPr>
          <p:cNvPr id="3" name="Espace réservé du contenu 2"/>
          <p:cNvSpPr>
            <a:spLocks noGrp="1"/>
          </p:cNvSpPr>
          <p:nvPr>
            <p:ph idx="1"/>
          </p:nvPr>
        </p:nvSpPr>
        <p:spPr/>
        <p:txBody>
          <a:bodyPr/>
          <a:lstStyle/>
          <a:p>
            <a:r>
              <a:rPr lang="fr-FR" dirty="0" smtClean="0"/>
              <a:t>Becker (1968) : augmenter F pour pouvoir baisser </a:t>
            </a:r>
            <a:r>
              <a:rPr lang="el-GR" dirty="0" smtClean="0">
                <a:latin typeface="Times New Roman"/>
                <a:cs typeface="Times New Roman"/>
              </a:rPr>
              <a:t>ρ</a:t>
            </a:r>
            <a:r>
              <a:rPr lang="fr-FR" dirty="0" smtClean="0"/>
              <a:t>. Mais dissuasion marginale, erreur judiciaire, corruption, etc.</a:t>
            </a:r>
          </a:p>
          <a:p>
            <a:r>
              <a:rPr lang="fr-FR" dirty="0" smtClean="0"/>
              <a:t>L’amende n’a pas besoin de ramener les gains de la coopération à 0 pour être efficace. On peut déstabiliser un cartel avec </a:t>
            </a:r>
            <a:r>
              <a:rPr lang="el-GR" dirty="0" smtClean="0">
                <a:latin typeface="Times New Roman"/>
                <a:cs typeface="Times New Roman"/>
              </a:rPr>
              <a:t>ρ</a:t>
            </a:r>
            <a:r>
              <a:rPr lang="fr-FR" dirty="0" smtClean="0">
                <a:latin typeface="Times New Roman"/>
                <a:cs typeface="Times New Roman"/>
              </a:rPr>
              <a:t>F&lt;5</a:t>
            </a:r>
            <a:r>
              <a:rPr lang="fr-FR" dirty="0" smtClean="0"/>
              <a:t>.</a:t>
            </a:r>
          </a:p>
          <a:p>
            <a:r>
              <a:rPr lang="fr-FR" dirty="0" smtClean="0"/>
              <a:t>Danger des amendes basées sur le chiffre d’affaires peuvent conduire à p&gt;p monopole.</a:t>
            </a:r>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Niveau optimal des amendes 2</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Amende dépend généralement de la durée du cartel et de l’augmentation du prix. Difficulté à estimer le « prix sans cartel ». Danger à utiliser les prix après dissolution (Harrington).</a:t>
            </a:r>
          </a:p>
          <a:p>
            <a:r>
              <a:rPr lang="fr-FR" dirty="0" smtClean="0"/>
              <a:t>Dommages au civil. Système américain : triple dommages. Incitations pour les victimes à attendre.</a:t>
            </a:r>
          </a:p>
          <a:p>
            <a:r>
              <a:rPr lang="fr-FR" dirty="0" smtClean="0"/>
              <a:t>Les consommateurs des victimes ne peuvent pas demander de dommages.</a:t>
            </a:r>
          </a:p>
          <a:p>
            <a:r>
              <a:rPr lang="fr-FR" dirty="0" smtClean="0"/>
              <a:t>Peines pénales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Causes des monopoles</a:t>
            </a:r>
            <a:endParaRPr lang="fr-FR" dirty="0"/>
          </a:p>
        </p:txBody>
      </p:sp>
      <p:sp>
        <p:nvSpPr>
          <p:cNvPr id="3" name="Espace réservé du contenu 2"/>
          <p:cNvSpPr>
            <a:spLocks noGrp="1"/>
          </p:cNvSpPr>
          <p:nvPr>
            <p:ph idx="1"/>
          </p:nvPr>
        </p:nvSpPr>
        <p:spPr/>
        <p:txBody>
          <a:bodyPr>
            <a:normAutofit/>
          </a:bodyPr>
          <a:lstStyle/>
          <a:p>
            <a:pPr algn="just"/>
            <a:r>
              <a:rPr lang="fr-FR" dirty="0" smtClean="0"/>
              <a:t>Technologiques : monopole naturel</a:t>
            </a:r>
          </a:p>
          <a:p>
            <a:pPr algn="just"/>
            <a:r>
              <a:rPr lang="fr-FR" dirty="0" smtClean="0"/>
              <a:t>Légal : fréquent sous l’Ancien Régime. Actuellement, accordé pour des « monopoles naturels » : distribution eau, électricité, rails des chemins de fer, aéroport. Restrictions légales pour des oligopoles : taxis, pharmacie, prof juridiques (</a:t>
            </a:r>
            <a:r>
              <a:rPr lang="fr-FR" dirty="0" err="1" smtClean="0"/>
              <a:t>cf</a:t>
            </a:r>
            <a:r>
              <a:rPr lang="fr-FR" dirty="0" smtClean="0"/>
              <a:t> intervention S. </a:t>
            </a:r>
            <a:r>
              <a:rPr lang="fr-FR" dirty="0" err="1" smtClean="0"/>
              <a:t>Harnay</a:t>
            </a:r>
            <a:r>
              <a:rPr lang="fr-FR" dirty="0" smtClean="0"/>
              <a:t>)</a:t>
            </a:r>
          </a:p>
          <a:p>
            <a:pPr algn="just"/>
            <a:r>
              <a:rPr lang="fr-FR" dirty="0" smtClean="0"/>
              <a:t>Innovation : innovation drastique. Brevets. </a:t>
            </a: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Probabilités de détection</a:t>
            </a:r>
            <a:endParaRPr lang="fr-FR" dirty="0"/>
          </a:p>
        </p:txBody>
      </p:sp>
      <p:sp>
        <p:nvSpPr>
          <p:cNvPr id="3" name="Espace réservé du contenu 2"/>
          <p:cNvSpPr>
            <a:spLocks noGrp="1"/>
          </p:cNvSpPr>
          <p:nvPr>
            <p:ph idx="1"/>
          </p:nvPr>
        </p:nvSpPr>
        <p:spPr/>
        <p:txBody>
          <a:bodyPr>
            <a:normAutofit fontScale="92500"/>
          </a:bodyPr>
          <a:lstStyle/>
          <a:p>
            <a:r>
              <a:rPr lang="fr-FR" dirty="0" smtClean="0"/>
              <a:t>Si </a:t>
            </a:r>
            <a:r>
              <a:rPr lang="el-GR" dirty="0" smtClean="0">
                <a:latin typeface="Times New Roman"/>
                <a:cs typeface="Times New Roman"/>
              </a:rPr>
              <a:t>ρ</a:t>
            </a:r>
            <a:r>
              <a:rPr lang="fr-FR" dirty="0" smtClean="0"/>
              <a:t> augmente avec le prix, prix de collusion plus faible.</a:t>
            </a:r>
          </a:p>
          <a:p>
            <a:r>
              <a:rPr lang="fr-FR" dirty="0" smtClean="0"/>
              <a:t>Si </a:t>
            </a:r>
            <a:r>
              <a:rPr lang="el-GR" dirty="0" smtClean="0">
                <a:latin typeface="Times New Roman"/>
                <a:cs typeface="Times New Roman"/>
              </a:rPr>
              <a:t>ρ</a:t>
            </a:r>
            <a:r>
              <a:rPr lang="fr-FR" dirty="0" smtClean="0"/>
              <a:t> augmente avec les variations de prix, prix de collusion augmente très lentement. Dans certains cas, cela peut stabiliser la collusion, car une déviation peut déclencher la détection.</a:t>
            </a:r>
          </a:p>
          <a:p>
            <a:r>
              <a:rPr lang="fr-FR" dirty="0" smtClean="0"/>
              <a:t>Programmes de clémence peuvent réduire </a:t>
            </a:r>
            <a:r>
              <a:rPr lang="el-GR" dirty="0" smtClean="0">
                <a:latin typeface="Times New Roman"/>
                <a:cs typeface="Times New Roman"/>
              </a:rPr>
              <a:t>ρ</a:t>
            </a:r>
            <a:r>
              <a:rPr lang="fr-FR" dirty="0" smtClean="0"/>
              <a:t> en laissant peu de temps pour enquêter sur des affaires nouvelles.</a:t>
            </a:r>
          </a:p>
          <a:p>
            <a:endParaRPr lang="fr-F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a:t>
            </a:r>
            <a:endParaRPr lang="fr-FR" dirty="0"/>
          </a:p>
        </p:txBody>
      </p:sp>
      <p:sp>
        <p:nvSpPr>
          <p:cNvPr id="3" name="Espace réservé du contenu 2"/>
          <p:cNvSpPr>
            <a:spLocks noGrp="1"/>
          </p:cNvSpPr>
          <p:nvPr>
            <p:ph idx="1"/>
          </p:nvPr>
        </p:nvSpPr>
        <p:spPr/>
        <p:txBody>
          <a:bodyPr/>
          <a:lstStyle/>
          <a:p>
            <a:pPr algn="just"/>
            <a:r>
              <a:rPr lang="fr-FR" dirty="0" smtClean="0"/>
              <a:t>Cartel de la lysine (1995). Film « The informant » de Steven </a:t>
            </a:r>
            <a:r>
              <a:rPr lang="fr-FR" dirty="0" err="1" smtClean="0"/>
              <a:t>Soderbergh</a:t>
            </a:r>
            <a:r>
              <a:rPr lang="fr-FR" dirty="0" smtClean="0"/>
              <a:t>.</a:t>
            </a:r>
          </a:p>
          <a:p>
            <a:pPr algn="just"/>
            <a:r>
              <a:rPr lang="fr-FR" dirty="0" smtClean="0"/>
              <a:t>Sanctions les plus élevées prononcées par l’autorité </a:t>
            </a:r>
            <a:r>
              <a:rPr lang="fr-FR" dirty="0" err="1" smtClean="0"/>
              <a:t>fr</a:t>
            </a:r>
            <a:r>
              <a:rPr lang="fr-FR" dirty="0" smtClean="0"/>
              <a:t> :</a:t>
            </a:r>
          </a:p>
          <a:p>
            <a:pPr algn="just"/>
            <a:r>
              <a:rPr lang="fr-FR" sz="2800" dirty="0" smtClean="0"/>
              <a:t>Produits hygiène et entretien (2014) : 951 millions</a:t>
            </a:r>
          </a:p>
          <a:p>
            <a:pPr algn="just"/>
            <a:r>
              <a:rPr lang="fr-FR" sz="2800" dirty="0" smtClean="0"/>
              <a:t>Messageries (2015) : 672 millions</a:t>
            </a:r>
          </a:p>
          <a:p>
            <a:pPr algn="just"/>
            <a:r>
              <a:rPr lang="fr-FR" sz="2800" dirty="0" smtClean="0"/>
              <a:t>Commissions interbancaires (2010) : 385 millions</a:t>
            </a:r>
          </a:p>
          <a:p>
            <a:pPr algn="just"/>
            <a:r>
              <a:rPr lang="fr-FR" sz="2800" dirty="0" smtClean="0"/>
              <a:t>Cartel des lessives (2011) : 368 millions</a:t>
            </a:r>
          </a:p>
          <a:p>
            <a:pPr algn="just"/>
            <a:endParaRPr lang="fr-F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3.3</a:t>
            </a:r>
            <a:endParaRPr lang="fr-FR" dirty="0"/>
          </a:p>
        </p:txBody>
      </p:sp>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sz="4800" dirty="0" smtClean="0"/>
              <a:t>Abus de position dominante</a:t>
            </a:r>
            <a:endParaRPr lang="fr-FR" sz="4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a:t>
            </a:r>
            <a:endParaRPr lang="fr-FR" dirty="0"/>
          </a:p>
        </p:txBody>
      </p:sp>
      <p:sp>
        <p:nvSpPr>
          <p:cNvPr id="3" name="Espace réservé du contenu 2"/>
          <p:cNvSpPr>
            <a:spLocks noGrp="1"/>
          </p:cNvSpPr>
          <p:nvPr>
            <p:ph idx="1"/>
          </p:nvPr>
        </p:nvSpPr>
        <p:spPr/>
        <p:txBody>
          <a:bodyPr/>
          <a:lstStyle/>
          <a:p>
            <a:pPr algn="just">
              <a:buNone/>
            </a:pPr>
            <a:r>
              <a:rPr lang="fr-FR" dirty="0" smtClean="0"/>
              <a:t>	« L’abus de position dominante consiste, pour une entreprise présente sur un marché, ou un groupe d'entreprises, à adopter un comportement visant à éliminer, à contraindre ou encore à dissuader tout nouveau concurrent d'entrer sur ce marché, faussant ainsi la concurrence »</a:t>
            </a:r>
            <a:r>
              <a:rPr lang="fr-FR" b="1" dirty="0" smtClean="0"/>
              <a:t>. </a:t>
            </a:r>
          </a:p>
          <a:p>
            <a:pPr algn="just">
              <a:buNone/>
            </a:pPr>
            <a:r>
              <a:rPr lang="fr-FR" sz="2800" i="1" dirty="0" smtClean="0"/>
              <a:t>				Fiches pratiques, DGCCRF</a:t>
            </a:r>
            <a:endParaRPr lang="fr-FR" sz="2800" i="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a:t>
            </a:r>
            <a:endParaRPr lang="fr-FR" dirty="0"/>
          </a:p>
        </p:txBody>
      </p:sp>
      <p:sp>
        <p:nvSpPr>
          <p:cNvPr id="3" name="Espace réservé du contenu 2"/>
          <p:cNvSpPr>
            <a:spLocks noGrp="1"/>
          </p:cNvSpPr>
          <p:nvPr>
            <p:ph idx="1"/>
          </p:nvPr>
        </p:nvSpPr>
        <p:spPr/>
        <p:txBody>
          <a:bodyPr/>
          <a:lstStyle/>
          <a:p>
            <a:pPr algn="just">
              <a:buNone/>
            </a:pPr>
            <a:r>
              <a:rPr lang="fr-FR" dirty="0" smtClean="0"/>
              <a:t>	« L'article L. 420-2 énumère des pratiques susceptibles de constituer un abus de position dominante (le refus de vente, les ventes liées, les conditions de vente discriminatoires ou la rupture des relations commerciales au motif que le partenaire refuse de se soumettre à des conditions commerciales injustifiées). Cette liste n'est pas limitative ». </a:t>
            </a:r>
            <a:r>
              <a:rPr lang="fr-FR" i="1" dirty="0" smtClean="0"/>
              <a:t>Même </a:t>
            </a:r>
            <a:r>
              <a:rPr lang="fr-FR" i="1" smtClean="0"/>
              <a:t>doc.</a:t>
            </a:r>
            <a:endParaRPr lang="fr-FR" i="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critères</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3 critères doivent être réunis :</a:t>
            </a:r>
          </a:p>
          <a:p>
            <a:pPr>
              <a:buNone/>
            </a:pPr>
            <a:r>
              <a:rPr lang="fr-FR" dirty="0" smtClean="0"/>
              <a:t> </a:t>
            </a:r>
          </a:p>
          <a:p>
            <a:r>
              <a:rPr lang="fr-FR" dirty="0" smtClean="0"/>
              <a:t>l'existence d'une position dominante </a:t>
            </a:r>
          </a:p>
          <a:p>
            <a:pPr>
              <a:buNone/>
            </a:pPr>
            <a:r>
              <a:rPr lang="fr-FR" dirty="0" smtClean="0"/>
              <a:t> </a:t>
            </a:r>
          </a:p>
          <a:p>
            <a:r>
              <a:rPr lang="fr-FR" dirty="0" smtClean="0"/>
              <a:t>une exploitation abusive de cette position </a:t>
            </a:r>
          </a:p>
          <a:p>
            <a:pPr>
              <a:buNone/>
            </a:pPr>
            <a:r>
              <a:rPr lang="fr-FR" dirty="0" smtClean="0"/>
              <a:t> </a:t>
            </a:r>
          </a:p>
          <a:p>
            <a:r>
              <a:rPr lang="fr-FR" dirty="0" smtClean="0"/>
              <a:t>un objet ou un effet restrictif de concurrence sur un marché </a:t>
            </a:r>
          </a:p>
          <a:p>
            <a:endParaRPr lang="fr-F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Dissuasion de l’entrée</a:t>
            </a:r>
            <a:endParaRPr lang="fr-FR" dirty="0"/>
          </a:p>
        </p:txBody>
      </p:sp>
      <p:sp>
        <p:nvSpPr>
          <p:cNvPr id="3" name="Espace réservé du contenu 2"/>
          <p:cNvSpPr>
            <a:spLocks noGrp="1"/>
          </p:cNvSpPr>
          <p:nvPr>
            <p:ph idx="1"/>
          </p:nvPr>
        </p:nvSpPr>
        <p:spPr/>
        <p:txBody>
          <a:bodyPr/>
          <a:lstStyle/>
          <a:p>
            <a:r>
              <a:rPr lang="fr-FR" dirty="0" smtClean="0"/>
              <a:t>Prix limite. Peut signaler un coût faible.</a:t>
            </a:r>
          </a:p>
          <a:p>
            <a:endParaRPr lang="fr-FR" dirty="0" smtClean="0"/>
          </a:p>
          <a:p>
            <a:pPr algn="just"/>
            <a:r>
              <a:rPr lang="fr-FR" dirty="0" smtClean="0"/>
              <a:t>Prolifération des produits. Procès antitrust mené aux USA dans les années 1970 contre les producteurs de céréales pour petit-déjeuner. Pas toujours crédible : </a:t>
            </a:r>
            <a:r>
              <a:rPr lang="fr-FR" dirty="0" err="1" smtClean="0"/>
              <a:t>Judd</a:t>
            </a:r>
            <a:r>
              <a:rPr lang="fr-FR" dirty="0" smtClean="0"/>
              <a:t> (1985).</a:t>
            </a:r>
          </a:p>
          <a:p>
            <a:pPr algn="just"/>
            <a:endParaRPr lang="fr-FR" dirty="0" smtClean="0"/>
          </a:p>
          <a:p>
            <a:pPr algn="just"/>
            <a:r>
              <a:rPr lang="fr-FR" dirty="0" smtClean="0"/>
              <a:t>« Brevets dormants »</a:t>
            </a:r>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Dissuasion de l’entrée 2</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Exclusion/</a:t>
            </a:r>
            <a:r>
              <a:rPr lang="fr-FR" dirty="0" err="1" smtClean="0"/>
              <a:t>Foreclusion</a:t>
            </a:r>
            <a:r>
              <a:rPr lang="fr-FR" dirty="0" smtClean="0"/>
              <a:t> ; </a:t>
            </a:r>
            <a:r>
              <a:rPr lang="fr-FR" i="1" dirty="0" smtClean="0"/>
              <a:t>facilités essentielles. </a:t>
            </a:r>
            <a:r>
              <a:rPr lang="fr-FR" dirty="0" smtClean="0"/>
              <a:t>EDF, </a:t>
            </a:r>
            <a:r>
              <a:rPr lang="fr-FR" dirty="0" err="1" smtClean="0"/>
              <a:t>Engie</a:t>
            </a:r>
            <a:r>
              <a:rPr lang="fr-FR" dirty="0" smtClean="0"/>
              <a:t>, France Telecom</a:t>
            </a:r>
            <a:r>
              <a:rPr lang="fr-FR" i="1" dirty="0" smtClean="0"/>
              <a:t>. </a:t>
            </a:r>
          </a:p>
          <a:p>
            <a:pPr algn="just">
              <a:buNone/>
            </a:pPr>
            <a:endParaRPr lang="fr-FR" dirty="0" smtClean="0"/>
          </a:p>
          <a:p>
            <a:pPr algn="just"/>
            <a:r>
              <a:rPr lang="fr-FR" dirty="0" smtClean="0"/>
              <a:t>Ventes liées / </a:t>
            </a:r>
            <a:r>
              <a:rPr lang="fr-FR" i="1" dirty="0" err="1" smtClean="0"/>
              <a:t>leveraging</a:t>
            </a:r>
            <a:r>
              <a:rPr lang="fr-FR" i="1" dirty="0" smtClean="0"/>
              <a:t> </a:t>
            </a:r>
            <a:r>
              <a:rPr lang="fr-FR" i="1" dirty="0" err="1" smtClean="0"/>
              <a:t>theory</a:t>
            </a:r>
            <a:r>
              <a:rPr lang="fr-FR" dirty="0" smtClean="0"/>
              <a:t>. Une firme en monopole pour le bien A, oblige à acheter B avec A pour monopoliser le marché de B.</a:t>
            </a:r>
          </a:p>
          <a:p>
            <a:pPr algn="just"/>
            <a:endParaRPr lang="fr-FR" dirty="0" smtClean="0"/>
          </a:p>
          <a:p>
            <a:r>
              <a:rPr lang="fr-FR" i="1" dirty="0" smtClean="0"/>
              <a:t>Microsoft </a:t>
            </a:r>
            <a:r>
              <a:rPr lang="fr-FR" dirty="0" smtClean="0"/>
              <a:t>(1998). Windows + Internet explorer pour contrer Netscape.</a:t>
            </a:r>
          </a:p>
          <a:p>
            <a:endParaRPr lang="fr-FR" i="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Dissuasion de l’entrée 3</a:t>
            </a:r>
            <a:endParaRPr lang="fr-FR" dirty="0"/>
          </a:p>
        </p:txBody>
      </p:sp>
      <p:sp>
        <p:nvSpPr>
          <p:cNvPr id="3" name="Espace réservé du contenu 2"/>
          <p:cNvSpPr>
            <a:spLocks noGrp="1"/>
          </p:cNvSpPr>
          <p:nvPr>
            <p:ph idx="1"/>
          </p:nvPr>
        </p:nvSpPr>
        <p:spPr/>
        <p:txBody>
          <a:bodyPr/>
          <a:lstStyle/>
          <a:p>
            <a:r>
              <a:rPr lang="fr-FR" dirty="0" smtClean="0"/>
              <a:t>Constitution d’une base installée dans les industries avec des externalités de réseaux.</a:t>
            </a:r>
          </a:p>
          <a:p>
            <a:endParaRPr lang="fr-FR" dirty="0" smtClean="0"/>
          </a:p>
          <a:p>
            <a:r>
              <a:rPr lang="fr-FR" dirty="0" smtClean="0"/>
              <a:t>Compatibilité/Incompatibilité des produits.</a:t>
            </a:r>
          </a:p>
          <a:p>
            <a:pPr>
              <a:buNone/>
            </a:pPr>
            <a:endParaRPr lang="fr-FR"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Prédation</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Prix faible pour éliminer un concurrent. </a:t>
            </a:r>
            <a:r>
              <a:rPr lang="fr-FR" i="1" dirty="0" smtClean="0"/>
              <a:t>Standard </a:t>
            </a:r>
            <a:r>
              <a:rPr lang="fr-FR" i="1" dirty="0" err="1" smtClean="0"/>
              <a:t>Oil</a:t>
            </a:r>
            <a:r>
              <a:rPr lang="fr-FR" dirty="0" smtClean="0"/>
              <a:t>. Mais, la firme victime peut emprunter en attendant la fin de la prédation. Ces actifs peuvent être rachetés. De nouvelles firmes peuvent entrer après la hausse des prix.</a:t>
            </a:r>
          </a:p>
          <a:p>
            <a:pPr>
              <a:buNone/>
            </a:pPr>
            <a:endParaRPr lang="fr-FR" dirty="0" smtClean="0"/>
          </a:p>
          <a:p>
            <a:pPr algn="just"/>
            <a:r>
              <a:rPr lang="fr-FR" dirty="0" smtClean="0"/>
              <a:t>Marchés financiers imparfaits. « </a:t>
            </a:r>
            <a:r>
              <a:rPr lang="fr-FR" dirty="0" err="1" smtClean="0"/>
              <a:t>Deep</a:t>
            </a:r>
            <a:r>
              <a:rPr lang="fr-FR" dirty="0" smtClean="0"/>
              <a:t> </a:t>
            </a:r>
            <a:r>
              <a:rPr lang="fr-FR" dirty="0" err="1" smtClean="0"/>
              <a:t>pockets</a:t>
            </a:r>
            <a:r>
              <a:rPr lang="fr-FR" dirty="0" smtClean="0"/>
              <a:t> ». Bolton et </a:t>
            </a:r>
            <a:r>
              <a:rPr lang="fr-FR" dirty="0" err="1" smtClean="0"/>
              <a:t>Scharfstein</a:t>
            </a:r>
            <a:r>
              <a:rPr lang="fr-FR" dirty="0" smtClean="0"/>
              <a:t> (1990).</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Inefficacité : graphique</a:t>
            </a:r>
            <a:endParaRPr lang="fr-FR" dirty="0"/>
          </a:p>
        </p:txBody>
      </p:sp>
      <p:sp>
        <p:nvSpPr>
          <p:cNvPr id="3" name="Espace réservé du contenu 2"/>
          <p:cNvSpPr>
            <a:spLocks noGrp="1"/>
          </p:cNvSpPr>
          <p:nvPr>
            <p:ph idx="1"/>
          </p:nvPr>
        </p:nvSpPr>
        <p:spPr/>
        <p:txBody>
          <a:bodyPr/>
          <a:lstStyle/>
          <a:p>
            <a:r>
              <a:rPr lang="fr-FR" dirty="0" smtClean="0"/>
              <a:t>Astuce : demande linéaire</a:t>
            </a:r>
          </a:p>
          <a:p>
            <a:r>
              <a:rPr lang="fr-FR" dirty="0" smtClean="0"/>
              <a:t>Recette marginale : « on prend la moitié ».</a:t>
            </a:r>
          </a:p>
          <a:p>
            <a:r>
              <a:rPr lang="fr-FR" dirty="0" smtClean="0"/>
              <a:t>Graphiques : Monopole vs CPP</a:t>
            </a:r>
          </a:p>
          <a:p>
            <a:r>
              <a:rPr lang="fr-FR" dirty="0" smtClean="0"/>
              <a:t>Comparaison des surplus.</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Prédation 2</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Prédation pour racheter un concurrent. Permet de faire baisser le prix. Contrôle des fusions plus souple pour le rachat d’une firme en faillite.</a:t>
            </a:r>
          </a:p>
          <a:p>
            <a:pPr algn="just"/>
            <a:endParaRPr lang="fr-FR" dirty="0" smtClean="0"/>
          </a:p>
          <a:p>
            <a:pPr algn="just"/>
            <a:r>
              <a:rPr lang="fr-FR" dirty="0" smtClean="0"/>
              <a:t>Réputation et prédation. Firmes implantées dans de nombreux endroits et faisant face à des concurrents potentiels entrant séquentiellement.</a:t>
            </a:r>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Prédation 3</a:t>
            </a:r>
            <a:endParaRPr lang="fr-FR" dirty="0"/>
          </a:p>
        </p:txBody>
      </p:sp>
      <p:sp>
        <p:nvSpPr>
          <p:cNvPr id="3" name="Espace réservé du contenu 2"/>
          <p:cNvSpPr>
            <a:spLocks noGrp="1"/>
          </p:cNvSpPr>
          <p:nvPr>
            <p:ph idx="1"/>
          </p:nvPr>
        </p:nvSpPr>
        <p:spPr/>
        <p:txBody>
          <a:bodyPr/>
          <a:lstStyle/>
          <a:p>
            <a:pPr algn="just"/>
            <a:r>
              <a:rPr lang="fr-FR" dirty="0" smtClean="0"/>
              <a:t>Courbe d’apprentissage (</a:t>
            </a:r>
            <a:r>
              <a:rPr lang="fr-FR" dirty="0" err="1" smtClean="0"/>
              <a:t>learning</a:t>
            </a:r>
            <a:r>
              <a:rPr lang="fr-FR" dirty="0" smtClean="0"/>
              <a:t> by </a:t>
            </a:r>
            <a:r>
              <a:rPr lang="fr-FR" dirty="0" err="1" smtClean="0"/>
              <a:t>doing</a:t>
            </a:r>
            <a:r>
              <a:rPr lang="fr-FR" dirty="0" smtClean="0"/>
              <a:t>), économie d’échelle. Exclure un concurrent de certains marchés peut augmenter ses coûts et permet de l’exclure plus tard d’autres marchés.</a:t>
            </a:r>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Contrats d’exclusivité</a:t>
            </a:r>
            <a:endParaRPr lang="fr-FR" dirty="0"/>
          </a:p>
        </p:txBody>
      </p:sp>
      <p:sp>
        <p:nvSpPr>
          <p:cNvPr id="3" name="Espace réservé du contenu 2"/>
          <p:cNvSpPr>
            <a:spLocks noGrp="1"/>
          </p:cNvSpPr>
          <p:nvPr>
            <p:ph idx="1"/>
          </p:nvPr>
        </p:nvSpPr>
        <p:spPr/>
        <p:txBody>
          <a:bodyPr/>
          <a:lstStyle/>
          <a:p>
            <a:r>
              <a:rPr lang="fr-FR" dirty="0" smtClean="0"/>
              <a:t>Argument de l’école de Chicago</a:t>
            </a:r>
          </a:p>
          <a:p>
            <a:r>
              <a:rPr lang="fr-FR" dirty="0" smtClean="0"/>
              <a:t>I </a:t>
            </a:r>
            <a:r>
              <a:rPr lang="fr-FR" i="1" dirty="0" err="1" smtClean="0"/>
              <a:t>Incumbent</a:t>
            </a:r>
            <a:r>
              <a:rPr lang="fr-FR" dirty="0" smtClean="0"/>
              <a:t> , coût </a:t>
            </a:r>
            <a:r>
              <a:rPr lang="fr-FR" dirty="0" err="1" smtClean="0"/>
              <a:t>cM</a:t>
            </a:r>
            <a:r>
              <a:rPr lang="fr-FR" dirty="0" smtClean="0"/>
              <a:t>. E entrant potentiel, coût </a:t>
            </a:r>
            <a:r>
              <a:rPr lang="fr-FR" dirty="0" err="1" smtClean="0"/>
              <a:t>cE</a:t>
            </a:r>
            <a:r>
              <a:rPr lang="fr-FR" dirty="0" smtClean="0"/>
              <a:t>&lt;</a:t>
            </a:r>
            <a:r>
              <a:rPr lang="fr-FR" dirty="0" err="1" smtClean="0"/>
              <a:t>cM</a:t>
            </a:r>
            <a:r>
              <a:rPr lang="fr-FR" dirty="0" smtClean="0"/>
              <a:t>.</a:t>
            </a:r>
          </a:p>
          <a:p>
            <a:r>
              <a:rPr lang="fr-FR" dirty="0" smtClean="0"/>
              <a:t>Un acheteur D, capable de capter tout le surplus des consommateurs s’il revend le bien.</a:t>
            </a:r>
          </a:p>
          <a:p>
            <a:endParaRPr lang="fr-F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Contrats d’exclusivité 2</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err="1" smtClean="0"/>
              <a:t>Aghion</a:t>
            </a:r>
            <a:r>
              <a:rPr lang="fr-FR" dirty="0" smtClean="0"/>
              <a:t> et Bolton (1987).</a:t>
            </a:r>
          </a:p>
          <a:p>
            <a:endParaRPr lang="fr-FR" dirty="0" smtClean="0"/>
          </a:p>
          <a:p>
            <a:r>
              <a:rPr lang="fr-FR" dirty="0" smtClean="0"/>
              <a:t>« </a:t>
            </a:r>
            <a:r>
              <a:rPr lang="fr-FR" dirty="0" err="1" smtClean="0"/>
              <a:t>Naked</a:t>
            </a:r>
            <a:r>
              <a:rPr lang="fr-FR" dirty="0" smtClean="0"/>
              <a:t> exclusion ».</a:t>
            </a:r>
          </a:p>
          <a:p>
            <a:endParaRPr lang="fr-FR" dirty="0" smtClean="0"/>
          </a:p>
          <a:p>
            <a:r>
              <a:rPr lang="fr-FR" dirty="0" smtClean="0"/>
              <a:t>Protection d’investissements spécifiques / </a:t>
            </a:r>
            <a:r>
              <a:rPr lang="fr-FR" i="1" dirty="0" err="1" smtClean="0"/>
              <a:t>hold</a:t>
            </a:r>
            <a:r>
              <a:rPr lang="fr-FR" i="1" dirty="0" smtClean="0"/>
              <a:t> up</a:t>
            </a:r>
            <a:r>
              <a:rPr lang="fr-FR" dirty="0" smtClean="0"/>
              <a:t>.</a:t>
            </a:r>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Google et la commission européenne</a:t>
            </a:r>
            <a:endParaRPr lang="fr-FR" dirty="0"/>
          </a:p>
        </p:txBody>
      </p:sp>
      <p:sp>
        <p:nvSpPr>
          <p:cNvPr id="3" name="Espace réservé du contenu 2"/>
          <p:cNvSpPr>
            <a:spLocks noGrp="1"/>
          </p:cNvSpPr>
          <p:nvPr>
            <p:ph idx="1"/>
          </p:nvPr>
        </p:nvSpPr>
        <p:spPr/>
        <p:txBody>
          <a:bodyPr>
            <a:normAutofit/>
          </a:bodyPr>
          <a:lstStyle/>
          <a:p>
            <a:r>
              <a:rPr lang="fr-FR" dirty="0" smtClean="0"/>
              <a:t>2017, 2,4 milliards : </a:t>
            </a:r>
            <a:r>
              <a:rPr lang="fr-FR" i="1" dirty="0" smtClean="0"/>
              <a:t>Google shopping</a:t>
            </a:r>
            <a:r>
              <a:rPr lang="fr-FR" dirty="0" smtClean="0"/>
              <a:t>.</a:t>
            </a:r>
          </a:p>
          <a:p>
            <a:r>
              <a:rPr lang="fr-FR" dirty="0" smtClean="0"/>
              <a:t>Juillet 2018, 4,2 milliards : abus liés au système </a:t>
            </a:r>
            <a:r>
              <a:rPr lang="fr-FR" dirty="0" err="1" smtClean="0"/>
              <a:t>Android</a:t>
            </a:r>
            <a:r>
              <a:rPr lang="fr-FR" dirty="0" smtClean="0"/>
              <a:t>.</a:t>
            </a:r>
          </a:p>
          <a:p>
            <a:r>
              <a:rPr lang="fr-FR" dirty="0" smtClean="0"/>
              <a:t>Mars 2019, 1,49 milliard. Abus de position dominante de sa régie publicitaire </a:t>
            </a:r>
            <a:r>
              <a:rPr lang="fr-FR" i="1" dirty="0" err="1" smtClean="0"/>
              <a:t>AdSense</a:t>
            </a:r>
            <a:r>
              <a:rPr lang="fr-FR" dirty="0" smtClean="0"/>
              <a:t>.</a:t>
            </a:r>
          </a:p>
          <a:p>
            <a:r>
              <a:rPr lang="fr-FR" dirty="0" smtClean="0"/>
              <a:t>Deux enquêtes en cours contre Google : moteurs de recherche d’annonces d’emplois et de recherche de commerces </a:t>
            </a:r>
            <a:r>
              <a:rPr lang="fr-FR" smtClean="0"/>
              <a:t>de proximité.</a:t>
            </a:r>
            <a:endParaRPr lang="fr-FR" dirty="0" smtClean="0"/>
          </a:p>
          <a:p>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AdSense</a:t>
            </a:r>
            <a:endParaRPr lang="fr-FR" dirty="0"/>
          </a:p>
        </p:txBody>
      </p:sp>
      <p:sp>
        <p:nvSpPr>
          <p:cNvPr id="3" name="Espace réservé du contenu 2"/>
          <p:cNvSpPr>
            <a:spLocks noGrp="1"/>
          </p:cNvSpPr>
          <p:nvPr>
            <p:ph idx="1"/>
          </p:nvPr>
        </p:nvSpPr>
        <p:spPr/>
        <p:txBody>
          <a:bodyPr/>
          <a:lstStyle/>
          <a:p>
            <a:r>
              <a:rPr lang="fr-FR" dirty="0" err="1" smtClean="0"/>
              <a:t>AdSense</a:t>
            </a:r>
            <a:r>
              <a:rPr lang="fr-FR" dirty="0" smtClean="0"/>
              <a:t> représente 70% de la publicité en ligne sur le web en Europe. Les contrats contiennent des clauses anticoncurrentielles.</a:t>
            </a:r>
          </a:p>
          <a:p>
            <a:r>
              <a:rPr lang="fr-FR" dirty="0" smtClean="0"/>
              <a:t>Entre 2006 et 2009, clauses d’exclusivité.</a:t>
            </a:r>
          </a:p>
          <a:p>
            <a:r>
              <a:rPr lang="fr-FR" dirty="0" smtClean="0"/>
              <a:t>Après 2009, « quantité minimale » et réservation des meilleurs emplacements.</a:t>
            </a:r>
          </a:p>
          <a:p>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Conseils bibliographiques</a:t>
            </a:r>
            <a:endParaRPr lang="fr-FR" dirty="0"/>
          </a:p>
        </p:txBody>
      </p:sp>
      <p:sp>
        <p:nvSpPr>
          <p:cNvPr id="3" name="Espace réservé du contenu 2"/>
          <p:cNvSpPr>
            <a:spLocks noGrp="1"/>
          </p:cNvSpPr>
          <p:nvPr>
            <p:ph idx="1"/>
          </p:nvPr>
        </p:nvSpPr>
        <p:spPr/>
        <p:txBody>
          <a:bodyPr/>
          <a:lstStyle/>
          <a:p>
            <a:r>
              <a:rPr lang="fr-FR" dirty="0" err="1" smtClean="0"/>
              <a:t>Tirole</a:t>
            </a:r>
            <a:r>
              <a:rPr lang="fr-FR" dirty="0" smtClean="0"/>
              <a:t> (1988)</a:t>
            </a:r>
          </a:p>
          <a:p>
            <a:r>
              <a:rPr lang="fr-FR" dirty="0" err="1" smtClean="0"/>
              <a:t>Belleflamme</a:t>
            </a:r>
            <a:r>
              <a:rPr lang="fr-FR" dirty="0" smtClean="0"/>
              <a:t> et </a:t>
            </a:r>
            <a:r>
              <a:rPr lang="fr-FR" dirty="0" err="1" smtClean="0"/>
              <a:t>Petz</a:t>
            </a:r>
            <a:r>
              <a:rPr lang="fr-FR" dirty="0" smtClean="0"/>
              <a:t> (2015)</a:t>
            </a:r>
          </a:p>
          <a:p>
            <a:r>
              <a:rPr lang="fr-FR" dirty="0" smtClean="0"/>
              <a:t>Carlton et </a:t>
            </a:r>
            <a:r>
              <a:rPr lang="fr-FR" dirty="0" err="1" smtClean="0"/>
              <a:t>Perloff</a:t>
            </a:r>
            <a:endParaRPr lang="fr-FR" dirty="0" smtClean="0"/>
          </a:p>
          <a:p>
            <a:r>
              <a:rPr lang="fr-FR" smtClean="0"/>
              <a:t>Motta</a:t>
            </a:r>
          </a:p>
          <a:p>
            <a:endParaRPr lang="fr-FR" dirty="0" smtClean="0"/>
          </a:p>
          <a:p>
            <a:r>
              <a:rPr lang="fr-FR" dirty="0" smtClean="0"/>
              <a:t>Emmanuel Combe</a:t>
            </a:r>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SAV</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Site CEMOI, Membres titulaires, AJ, cours </a:t>
            </a:r>
            <a:r>
              <a:rPr lang="fr-FR" dirty="0" smtClean="0"/>
              <a:t>IO :</a:t>
            </a:r>
            <a:endParaRPr lang="fr-FR" dirty="0" smtClean="0"/>
          </a:p>
          <a:p>
            <a:pPr>
              <a:buNone/>
            </a:pPr>
            <a:r>
              <a:rPr lang="fr-FR" sz="2400" dirty="0" smtClean="0"/>
              <a:t>https://cemoi.univ-reunion.fr/membres/membres-permanents/armel-jacques</a:t>
            </a:r>
            <a:endParaRPr lang="fr-FR" sz="2400" dirty="0" smtClean="0"/>
          </a:p>
          <a:p>
            <a:r>
              <a:rPr lang="fr-FR" dirty="0" smtClean="0"/>
              <a:t>Armel.Jacques@univ-reunion.fr</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Monopole discriminant</a:t>
            </a:r>
            <a:endParaRPr lang="fr-FR" dirty="0"/>
          </a:p>
        </p:txBody>
      </p:sp>
      <p:sp>
        <p:nvSpPr>
          <p:cNvPr id="3" name="Espace réservé du contenu 2"/>
          <p:cNvSpPr>
            <a:spLocks noGrp="1"/>
          </p:cNvSpPr>
          <p:nvPr>
            <p:ph idx="1"/>
          </p:nvPr>
        </p:nvSpPr>
        <p:spPr/>
        <p:txBody>
          <a:bodyPr/>
          <a:lstStyle/>
          <a:p>
            <a:pPr algn="just"/>
            <a:r>
              <a:rPr lang="fr-FR" dirty="0" smtClean="0"/>
              <a:t>3 formes de discrimination</a:t>
            </a:r>
          </a:p>
          <a:p>
            <a:pPr algn="just"/>
            <a:r>
              <a:rPr lang="fr-FR" dirty="0" smtClean="0"/>
              <a:t>Optimalité de la discrimination au premier degré</a:t>
            </a:r>
          </a:p>
          <a:p>
            <a:pPr algn="just"/>
            <a:r>
              <a:rPr lang="fr-FR" dirty="0" smtClean="0"/>
              <a:t>Discrimination au troisième degré avec des fonctions de demande linéaires</a:t>
            </a:r>
          </a:p>
          <a:p>
            <a:pPr algn="just"/>
            <a:r>
              <a:rPr lang="fr-FR" dirty="0" smtClean="0"/>
              <a:t>Discrimination au second degré. « </a:t>
            </a:r>
            <a:r>
              <a:rPr lang="fr-FR" i="1" dirty="0" smtClean="0"/>
              <a:t>No distorsion </a:t>
            </a:r>
            <a:r>
              <a:rPr lang="fr-FR" i="1" dirty="0" err="1" smtClean="0"/>
              <a:t>at</a:t>
            </a:r>
            <a:r>
              <a:rPr lang="fr-FR" i="1" dirty="0" smtClean="0"/>
              <a:t> the top</a:t>
            </a:r>
            <a:r>
              <a:rPr lang="fr-FR" dirty="0" smtClean="0"/>
              <a:t> ». Distorsion pour réduire la rente informationnelle.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Monopole et choix de qualité</a:t>
            </a:r>
            <a:endParaRPr lang="fr-FR" dirty="0"/>
          </a:p>
        </p:txBody>
      </p:sp>
      <p:sp>
        <p:nvSpPr>
          <p:cNvPr id="3" name="Espace réservé du contenu 2"/>
          <p:cNvSpPr>
            <a:spLocks noGrp="1"/>
          </p:cNvSpPr>
          <p:nvPr>
            <p:ph idx="1"/>
          </p:nvPr>
        </p:nvSpPr>
        <p:spPr/>
        <p:txBody>
          <a:bodyPr/>
          <a:lstStyle/>
          <a:p>
            <a:r>
              <a:rPr lang="fr-FR" dirty="0" smtClean="0"/>
              <a:t>Consommateur moyen vs consommateur marginal</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TotalTime>
  <Words>2405</Words>
  <Application>Microsoft Office PowerPoint</Application>
  <PresentationFormat>Affichage à l'écran (4:3)</PresentationFormat>
  <Paragraphs>410</Paragraphs>
  <Slides>77</Slides>
  <Notes>0</Notes>
  <HiddenSlides>0</HiddenSlides>
  <MMClips>0</MMClips>
  <ScaleCrop>false</ScaleCrop>
  <HeadingPairs>
    <vt:vector size="4" baseType="variant">
      <vt:variant>
        <vt:lpstr>Thème</vt:lpstr>
      </vt:variant>
      <vt:variant>
        <vt:i4>1</vt:i4>
      </vt:variant>
      <vt:variant>
        <vt:lpstr>Titres des diapositives</vt:lpstr>
      </vt:variant>
      <vt:variant>
        <vt:i4>77</vt:i4>
      </vt:variant>
    </vt:vector>
  </HeadingPairs>
  <TitlesOfParts>
    <vt:vector size="78" baseType="lpstr">
      <vt:lpstr>Thème Office</vt:lpstr>
      <vt:lpstr>Concurrence imparfaite</vt:lpstr>
      <vt:lpstr>Ce qu’il faut savoir de l’intervenant</vt:lpstr>
      <vt:lpstr>Définition « concurrence imparfaite »</vt:lpstr>
      <vt:lpstr>Plan</vt:lpstr>
      <vt:lpstr>Partie 1</vt:lpstr>
      <vt:lpstr>Causes des monopoles</vt:lpstr>
      <vt:lpstr>Inefficacité : graphique</vt:lpstr>
      <vt:lpstr>Monopole discriminant</vt:lpstr>
      <vt:lpstr>Monopole et choix de qualité</vt:lpstr>
      <vt:lpstr>Double marginalisation</vt:lpstr>
      <vt:lpstr>Efficacité dynamique</vt:lpstr>
      <vt:lpstr>Concurrence potentielle</vt:lpstr>
      <vt:lpstr>Bien durable et concurrence intertemporelle</vt:lpstr>
      <vt:lpstr>Monopole légal</vt:lpstr>
      <vt:lpstr>Partie 2</vt:lpstr>
      <vt:lpstr>Duopole de Bertrand</vt:lpstr>
      <vt:lpstr>Duopole de Bertrand 2</vt:lpstr>
      <vt:lpstr>Oligopole de Cournot</vt:lpstr>
      <vt:lpstr>Différenciation des produits</vt:lpstr>
      <vt:lpstr>Contraintes de capacités</vt:lpstr>
      <vt:lpstr>Contraintes de capacité 2</vt:lpstr>
      <vt:lpstr>Contraintes de capacité 3</vt:lpstr>
      <vt:lpstr>Contraintes de capacité 4</vt:lpstr>
      <vt:lpstr>Rationnement</vt:lpstr>
      <vt:lpstr>Consommateurs non informés</vt:lpstr>
      <vt:lpstr>Consommateurs « loyaux » ou coût à s’informer</vt:lpstr>
      <vt:lpstr>Comparabilité des produits / offuscation</vt:lpstr>
      <vt:lpstr>Aléa moral sur la qualité</vt:lpstr>
      <vt:lpstr>Achats répétés et réputation</vt:lpstr>
      <vt:lpstr>Switching costs</vt:lpstr>
      <vt:lpstr>Ententes en prix</vt:lpstr>
      <vt:lpstr>Partie 3</vt:lpstr>
      <vt:lpstr>Plan de la partie 3</vt:lpstr>
      <vt:lpstr>Politique de la concurrence : objectif ?</vt:lpstr>
      <vt:lpstr>Partie 3.1</vt:lpstr>
      <vt:lpstr>Impact d’une fusion</vt:lpstr>
      <vt:lpstr>Impact fusion 2 : Cournot</vt:lpstr>
      <vt:lpstr>Impact fusion 3 : Effets coordonnés</vt:lpstr>
      <vt:lpstr>Impact fusion 4 : gamme produits</vt:lpstr>
      <vt:lpstr>Impact fusion 5 : Négociation dans une structure verticale</vt:lpstr>
      <vt:lpstr>Impact fusion 6 : Entrée ?</vt:lpstr>
      <vt:lpstr>Contrôle des fusions 1</vt:lpstr>
      <vt:lpstr>Contrôle des fusions 2</vt:lpstr>
      <vt:lpstr>Contrôle des fusions 3</vt:lpstr>
      <vt:lpstr>Contrôle des fusions 4</vt:lpstr>
      <vt:lpstr>Partie 3.2</vt:lpstr>
      <vt:lpstr>Ententes en prix : Bertrand</vt:lpstr>
      <vt:lpstr>Ententes en prix : Bertrand 2</vt:lpstr>
      <vt:lpstr>Ententes en prix : Bertrand 3</vt:lpstr>
      <vt:lpstr>Ententes en prix : Bertrand 4</vt:lpstr>
      <vt:lpstr>Ententes en prix : Cournot</vt:lpstr>
      <vt:lpstr>Problème de coordination</vt:lpstr>
      <vt:lpstr>Autorité antitrust</vt:lpstr>
      <vt:lpstr>Autorité antitrust 2</vt:lpstr>
      <vt:lpstr>Programmes de clémence</vt:lpstr>
      <vt:lpstr>Programmes de clémence 2</vt:lpstr>
      <vt:lpstr>Programmes de clémence 3</vt:lpstr>
      <vt:lpstr>Niveau optimal des amendes</vt:lpstr>
      <vt:lpstr>Niveau optimal des amendes 2</vt:lpstr>
      <vt:lpstr>Probabilités de détection</vt:lpstr>
      <vt:lpstr>Exemples</vt:lpstr>
      <vt:lpstr>Partie 3.3</vt:lpstr>
      <vt:lpstr>Définition(s)</vt:lpstr>
      <vt:lpstr>Définition(s)</vt:lpstr>
      <vt:lpstr>3 critères</vt:lpstr>
      <vt:lpstr>Dissuasion de l’entrée</vt:lpstr>
      <vt:lpstr>Dissuasion de l’entrée 2</vt:lpstr>
      <vt:lpstr>Dissuasion de l’entrée 3</vt:lpstr>
      <vt:lpstr>Prédation</vt:lpstr>
      <vt:lpstr>Prédation 2</vt:lpstr>
      <vt:lpstr>Prédation 3</vt:lpstr>
      <vt:lpstr>Contrats d’exclusivité</vt:lpstr>
      <vt:lpstr>Contrats d’exclusivité 2</vt:lpstr>
      <vt:lpstr>Google et la commission européenne</vt:lpstr>
      <vt:lpstr>AdSense</vt:lpstr>
      <vt:lpstr>Conseils bibliographiques</vt:lpstr>
      <vt:lpstr>SAV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Concurrence imparfaite</dc:title>
  <dc:creator>user</dc:creator>
  <cp:lastModifiedBy>user</cp:lastModifiedBy>
  <cp:revision>109</cp:revision>
  <dcterms:created xsi:type="dcterms:W3CDTF">2019-04-16T06:42:36Z</dcterms:created>
  <dcterms:modified xsi:type="dcterms:W3CDTF">2019-04-24T06:24:49Z</dcterms:modified>
</cp:coreProperties>
</file>